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8" r:id="rId2"/>
    <p:sldId id="259" r:id="rId3"/>
    <p:sldId id="261" r:id="rId4"/>
    <p:sldId id="256" r:id="rId5"/>
    <p:sldId id="257" r:id="rId6"/>
  </p:sldIdLst>
  <p:sldSz cx="5943600" cy="82296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A6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866"/>
    <p:restoredTop sz="94745"/>
  </p:normalViewPr>
  <p:slideViewPr>
    <p:cSldViewPr snapToGrid="0" snapToObjects="1">
      <p:cViewPr>
        <p:scale>
          <a:sx n="175" d="100"/>
          <a:sy n="175" d="100"/>
        </p:scale>
        <p:origin x="1296" y="-37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45770" y="1346836"/>
            <a:ext cx="5052060" cy="2865120"/>
          </a:xfrm>
        </p:spPr>
        <p:txBody>
          <a:bodyPr anchor="b"/>
          <a:lstStyle>
            <a:lvl1pPr algn="ctr">
              <a:defRPr sz="3900"/>
            </a:lvl1pPr>
          </a:lstStyle>
          <a:p>
            <a:r>
              <a:rPr lang="en-US" smtClean="0"/>
              <a:t>Click to edit Master title style</a:t>
            </a:r>
            <a:endParaRPr lang="en-US" dirty="0"/>
          </a:p>
        </p:txBody>
      </p:sp>
      <p:sp>
        <p:nvSpPr>
          <p:cNvPr id="3" name="Subtitle 2"/>
          <p:cNvSpPr>
            <a:spLocks noGrp="1"/>
          </p:cNvSpPr>
          <p:nvPr>
            <p:ph type="subTitle" idx="1"/>
          </p:nvPr>
        </p:nvSpPr>
        <p:spPr>
          <a:xfrm>
            <a:off x="742950" y="4322446"/>
            <a:ext cx="4457700" cy="1986914"/>
          </a:xfrm>
        </p:spPr>
        <p:txBody>
          <a:bodyPr/>
          <a:lstStyle>
            <a:lvl1pPr marL="0" indent="0" algn="ctr">
              <a:buNone/>
              <a:defRPr sz="1560"/>
            </a:lvl1pPr>
            <a:lvl2pPr marL="297180" indent="0" algn="ctr">
              <a:buNone/>
              <a:defRPr sz="1300"/>
            </a:lvl2pPr>
            <a:lvl3pPr marL="594360" indent="0" algn="ctr">
              <a:buNone/>
              <a:defRPr sz="1170"/>
            </a:lvl3pPr>
            <a:lvl4pPr marL="891540" indent="0" algn="ctr">
              <a:buNone/>
              <a:defRPr sz="1040"/>
            </a:lvl4pPr>
            <a:lvl5pPr marL="1188720" indent="0" algn="ctr">
              <a:buNone/>
              <a:defRPr sz="1040"/>
            </a:lvl5pPr>
            <a:lvl6pPr marL="1485900" indent="0" algn="ctr">
              <a:buNone/>
              <a:defRPr sz="1040"/>
            </a:lvl6pPr>
            <a:lvl7pPr marL="1783080" indent="0" algn="ctr">
              <a:buNone/>
              <a:defRPr sz="1040"/>
            </a:lvl7pPr>
            <a:lvl8pPr marL="2080260" indent="0" algn="ctr">
              <a:buNone/>
              <a:defRPr sz="1040"/>
            </a:lvl8pPr>
            <a:lvl9pPr marL="2377440" indent="0" algn="ctr">
              <a:buNone/>
              <a:defRPr sz="104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733681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445565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253389" y="438150"/>
            <a:ext cx="1281589" cy="6974206"/>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08623" y="438150"/>
            <a:ext cx="3770471" cy="697420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339343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284071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05527" y="2051688"/>
            <a:ext cx="5126355" cy="3423284"/>
          </a:xfrm>
        </p:spPr>
        <p:txBody>
          <a:bodyPr anchor="b"/>
          <a:lstStyle>
            <a:lvl1pPr>
              <a:defRPr sz="3900"/>
            </a:lvl1pPr>
          </a:lstStyle>
          <a:p>
            <a:r>
              <a:rPr lang="en-US" smtClean="0"/>
              <a:t>Click to edit Master title style</a:t>
            </a:r>
            <a:endParaRPr lang="en-US" dirty="0"/>
          </a:p>
        </p:txBody>
      </p:sp>
      <p:sp>
        <p:nvSpPr>
          <p:cNvPr id="3" name="Text Placeholder 2"/>
          <p:cNvSpPr>
            <a:spLocks noGrp="1"/>
          </p:cNvSpPr>
          <p:nvPr>
            <p:ph type="body" idx="1"/>
          </p:nvPr>
        </p:nvSpPr>
        <p:spPr>
          <a:xfrm>
            <a:off x="405527" y="5507358"/>
            <a:ext cx="5126355" cy="1800224"/>
          </a:xfrm>
        </p:spPr>
        <p:txBody>
          <a:bodyPr/>
          <a:lstStyle>
            <a:lvl1pPr marL="0" indent="0">
              <a:buNone/>
              <a:defRPr sz="1560">
                <a:solidFill>
                  <a:schemeClr val="tx1"/>
                </a:solidFill>
              </a:defRPr>
            </a:lvl1pPr>
            <a:lvl2pPr marL="297180" indent="0">
              <a:buNone/>
              <a:defRPr sz="1300">
                <a:solidFill>
                  <a:schemeClr val="tx1">
                    <a:tint val="75000"/>
                  </a:schemeClr>
                </a:solidFill>
              </a:defRPr>
            </a:lvl2pPr>
            <a:lvl3pPr marL="594360" indent="0">
              <a:buNone/>
              <a:defRPr sz="1170">
                <a:solidFill>
                  <a:schemeClr val="tx1">
                    <a:tint val="75000"/>
                  </a:schemeClr>
                </a:solidFill>
              </a:defRPr>
            </a:lvl3pPr>
            <a:lvl4pPr marL="891540" indent="0">
              <a:buNone/>
              <a:defRPr sz="1040">
                <a:solidFill>
                  <a:schemeClr val="tx1">
                    <a:tint val="75000"/>
                  </a:schemeClr>
                </a:solidFill>
              </a:defRPr>
            </a:lvl4pPr>
            <a:lvl5pPr marL="1188720" indent="0">
              <a:buNone/>
              <a:defRPr sz="1040">
                <a:solidFill>
                  <a:schemeClr val="tx1">
                    <a:tint val="75000"/>
                  </a:schemeClr>
                </a:solidFill>
              </a:defRPr>
            </a:lvl5pPr>
            <a:lvl6pPr marL="1485900" indent="0">
              <a:buNone/>
              <a:defRPr sz="1040">
                <a:solidFill>
                  <a:schemeClr val="tx1">
                    <a:tint val="75000"/>
                  </a:schemeClr>
                </a:solidFill>
              </a:defRPr>
            </a:lvl6pPr>
            <a:lvl7pPr marL="1783080" indent="0">
              <a:buNone/>
              <a:defRPr sz="1040">
                <a:solidFill>
                  <a:schemeClr val="tx1">
                    <a:tint val="75000"/>
                  </a:schemeClr>
                </a:solidFill>
              </a:defRPr>
            </a:lvl7pPr>
            <a:lvl8pPr marL="2080260" indent="0">
              <a:buNone/>
              <a:defRPr sz="1040">
                <a:solidFill>
                  <a:schemeClr val="tx1">
                    <a:tint val="75000"/>
                  </a:schemeClr>
                </a:solidFill>
              </a:defRPr>
            </a:lvl8pPr>
            <a:lvl9pPr marL="2377440" indent="0">
              <a:buNone/>
              <a:defRPr sz="104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25C40F0-445F-BE44-99EA-0B81A46F05C5}" type="datetimeFigureOut">
              <a:rPr lang="en-US" smtClean="0"/>
              <a:t>3/7/19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2065405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408623" y="2190750"/>
            <a:ext cx="252603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008948" y="2190750"/>
            <a:ext cx="252603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25C40F0-445F-BE44-99EA-0B81A46F05C5}" type="datetimeFigureOut">
              <a:rPr lang="en-US" smtClean="0"/>
              <a:t>3/7/19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3406859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09397" y="438152"/>
            <a:ext cx="5126355" cy="159067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409397" y="2017396"/>
            <a:ext cx="2514421" cy="988694"/>
          </a:xfrm>
        </p:spPr>
        <p:txBody>
          <a:bodyPr anchor="b"/>
          <a:lstStyle>
            <a:lvl1pPr marL="0" indent="0">
              <a:buNone/>
              <a:defRPr sz="1560" b="1"/>
            </a:lvl1pPr>
            <a:lvl2pPr marL="297180" indent="0">
              <a:buNone/>
              <a:defRPr sz="1300" b="1"/>
            </a:lvl2pPr>
            <a:lvl3pPr marL="594360" indent="0">
              <a:buNone/>
              <a:defRPr sz="1170" b="1"/>
            </a:lvl3pPr>
            <a:lvl4pPr marL="891540" indent="0">
              <a:buNone/>
              <a:defRPr sz="1040" b="1"/>
            </a:lvl4pPr>
            <a:lvl5pPr marL="1188720" indent="0">
              <a:buNone/>
              <a:defRPr sz="1040" b="1"/>
            </a:lvl5pPr>
            <a:lvl6pPr marL="1485900" indent="0">
              <a:buNone/>
              <a:defRPr sz="1040" b="1"/>
            </a:lvl6pPr>
            <a:lvl7pPr marL="1783080" indent="0">
              <a:buNone/>
              <a:defRPr sz="1040" b="1"/>
            </a:lvl7pPr>
            <a:lvl8pPr marL="2080260" indent="0">
              <a:buNone/>
              <a:defRPr sz="1040" b="1"/>
            </a:lvl8pPr>
            <a:lvl9pPr marL="2377440" indent="0">
              <a:buNone/>
              <a:defRPr sz="1040" b="1"/>
            </a:lvl9pPr>
          </a:lstStyle>
          <a:p>
            <a:pPr lvl="0"/>
            <a:r>
              <a:rPr lang="en-US" smtClean="0"/>
              <a:t>Click to edit Master text styles</a:t>
            </a:r>
          </a:p>
        </p:txBody>
      </p:sp>
      <p:sp>
        <p:nvSpPr>
          <p:cNvPr id="4" name="Content Placeholder 3"/>
          <p:cNvSpPr>
            <a:spLocks noGrp="1"/>
          </p:cNvSpPr>
          <p:nvPr>
            <p:ph sz="half" idx="2"/>
          </p:nvPr>
        </p:nvSpPr>
        <p:spPr>
          <a:xfrm>
            <a:off x="409397" y="3006090"/>
            <a:ext cx="2514421"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008948" y="2017396"/>
            <a:ext cx="2526804" cy="988694"/>
          </a:xfrm>
        </p:spPr>
        <p:txBody>
          <a:bodyPr anchor="b"/>
          <a:lstStyle>
            <a:lvl1pPr marL="0" indent="0">
              <a:buNone/>
              <a:defRPr sz="1560" b="1"/>
            </a:lvl1pPr>
            <a:lvl2pPr marL="297180" indent="0">
              <a:buNone/>
              <a:defRPr sz="1300" b="1"/>
            </a:lvl2pPr>
            <a:lvl3pPr marL="594360" indent="0">
              <a:buNone/>
              <a:defRPr sz="1170" b="1"/>
            </a:lvl3pPr>
            <a:lvl4pPr marL="891540" indent="0">
              <a:buNone/>
              <a:defRPr sz="1040" b="1"/>
            </a:lvl4pPr>
            <a:lvl5pPr marL="1188720" indent="0">
              <a:buNone/>
              <a:defRPr sz="1040" b="1"/>
            </a:lvl5pPr>
            <a:lvl6pPr marL="1485900" indent="0">
              <a:buNone/>
              <a:defRPr sz="1040" b="1"/>
            </a:lvl6pPr>
            <a:lvl7pPr marL="1783080" indent="0">
              <a:buNone/>
              <a:defRPr sz="1040" b="1"/>
            </a:lvl7pPr>
            <a:lvl8pPr marL="2080260" indent="0">
              <a:buNone/>
              <a:defRPr sz="1040" b="1"/>
            </a:lvl8pPr>
            <a:lvl9pPr marL="2377440" indent="0">
              <a:buNone/>
              <a:defRPr sz="1040" b="1"/>
            </a:lvl9pPr>
          </a:lstStyle>
          <a:p>
            <a:pPr lvl="0"/>
            <a:r>
              <a:rPr lang="en-US" smtClean="0"/>
              <a:t>Click to edit Master text styles</a:t>
            </a:r>
          </a:p>
        </p:txBody>
      </p:sp>
      <p:sp>
        <p:nvSpPr>
          <p:cNvPr id="6" name="Content Placeholder 5"/>
          <p:cNvSpPr>
            <a:spLocks noGrp="1"/>
          </p:cNvSpPr>
          <p:nvPr>
            <p:ph sz="quarter" idx="4"/>
          </p:nvPr>
        </p:nvSpPr>
        <p:spPr>
          <a:xfrm>
            <a:off x="3008948" y="3006090"/>
            <a:ext cx="2526804"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25C40F0-445F-BE44-99EA-0B81A46F05C5}" type="datetimeFigureOut">
              <a:rPr lang="en-US" smtClean="0"/>
              <a:t>3/7/19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5107575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25C40F0-445F-BE44-99EA-0B81A46F05C5}" type="datetimeFigureOut">
              <a:rPr lang="en-US" smtClean="0"/>
              <a:t>3/7/19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6021608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5C40F0-445F-BE44-99EA-0B81A46F05C5}" type="datetimeFigureOut">
              <a:rPr lang="en-US" smtClean="0"/>
              <a:t>3/7/19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219552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09397" y="548640"/>
            <a:ext cx="1916966" cy="1920240"/>
          </a:xfrm>
        </p:spPr>
        <p:txBody>
          <a:bodyPr anchor="b"/>
          <a:lstStyle>
            <a:lvl1pPr>
              <a:defRPr sz="2080"/>
            </a:lvl1pPr>
          </a:lstStyle>
          <a:p>
            <a:r>
              <a:rPr lang="en-US" smtClean="0"/>
              <a:t>Click to edit Master title style</a:t>
            </a:r>
            <a:endParaRPr lang="en-US" dirty="0"/>
          </a:p>
        </p:txBody>
      </p:sp>
      <p:sp>
        <p:nvSpPr>
          <p:cNvPr id="3" name="Content Placeholder 2"/>
          <p:cNvSpPr>
            <a:spLocks noGrp="1"/>
          </p:cNvSpPr>
          <p:nvPr>
            <p:ph idx="1"/>
          </p:nvPr>
        </p:nvSpPr>
        <p:spPr>
          <a:xfrm>
            <a:off x="2526804" y="1184912"/>
            <a:ext cx="3008948" cy="5848350"/>
          </a:xfrm>
        </p:spPr>
        <p:txBody>
          <a:bodyPr/>
          <a:lstStyle>
            <a:lvl1pPr>
              <a:defRPr sz="2080"/>
            </a:lvl1pPr>
            <a:lvl2pPr>
              <a:defRPr sz="1820"/>
            </a:lvl2pPr>
            <a:lvl3pPr>
              <a:defRPr sz="1560"/>
            </a:lvl3pPr>
            <a:lvl4pPr>
              <a:defRPr sz="1300"/>
            </a:lvl4pPr>
            <a:lvl5pPr>
              <a:defRPr sz="1300"/>
            </a:lvl5pPr>
            <a:lvl6pPr>
              <a:defRPr sz="1300"/>
            </a:lvl6pPr>
            <a:lvl7pPr>
              <a:defRPr sz="1300"/>
            </a:lvl7pPr>
            <a:lvl8pPr>
              <a:defRPr sz="1300"/>
            </a:lvl8pPr>
            <a:lvl9pPr>
              <a:defRPr sz="1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09397" y="2468880"/>
            <a:ext cx="1916966" cy="4573906"/>
          </a:xfrm>
        </p:spPr>
        <p:txBody>
          <a:bodyPr/>
          <a:lstStyle>
            <a:lvl1pPr marL="0" indent="0">
              <a:buNone/>
              <a:defRPr sz="1040"/>
            </a:lvl1pPr>
            <a:lvl2pPr marL="297180" indent="0">
              <a:buNone/>
              <a:defRPr sz="910"/>
            </a:lvl2pPr>
            <a:lvl3pPr marL="594360" indent="0">
              <a:buNone/>
              <a:defRPr sz="780"/>
            </a:lvl3pPr>
            <a:lvl4pPr marL="891540" indent="0">
              <a:buNone/>
              <a:defRPr sz="650"/>
            </a:lvl4pPr>
            <a:lvl5pPr marL="1188720" indent="0">
              <a:buNone/>
              <a:defRPr sz="650"/>
            </a:lvl5pPr>
            <a:lvl6pPr marL="1485900" indent="0">
              <a:buNone/>
              <a:defRPr sz="650"/>
            </a:lvl6pPr>
            <a:lvl7pPr marL="1783080" indent="0">
              <a:buNone/>
              <a:defRPr sz="650"/>
            </a:lvl7pPr>
            <a:lvl8pPr marL="2080260" indent="0">
              <a:buNone/>
              <a:defRPr sz="650"/>
            </a:lvl8pPr>
            <a:lvl9pPr marL="2377440" indent="0">
              <a:buNone/>
              <a:defRPr sz="6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5C40F0-445F-BE44-99EA-0B81A46F05C5}" type="datetimeFigureOut">
              <a:rPr lang="en-US" smtClean="0"/>
              <a:t>3/7/19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6478275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09397" y="548640"/>
            <a:ext cx="1916966" cy="1920240"/>
          </a:xfrm>
        </p:spPr>
        <p:txBody>
          <a:bodyPr anchor="b"/>
          <a:lstStyle>
            <a:lvl1pPr>
              <a:defRPr sz="208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26804" y="1184912"/>
            <a:ext cx="3008948" cy="5848350"/>
          </a:xfrm>
        </p:spPr>
        <p:txBody>
          <a:bodyPr anchor="t"/>
          <a:lstStyle>
            <a:lvl1pPr marL="0" indent="0">
              <a:buNone/>
              <a:defRPr sz="2080"/>
            </a:lvl1pPr>
            <a:lvl2pPr marL="297180" indent="0">
              <a:buNone/>
              <a:defRPr sz="1820"/>
            </a:lvl2pPr>
            <a:lvl3pPr marL="594360" indent="0">
              <a:buNone/>
              <a:defRPr sz="1560"/>
            </a:lvl3pPr>
            <a:lvl4pPr marL="891540" indent="0">
              <a:buNone/>
              <a:defRPr sz="1300"/>
            </a:lvl4pPr>
            <a:lvl5pPr marL="1188720" indent="0">
              <a:buNone/>
              <a:defRPr sz="1300"/>
            </a:lvl5pPr>
            <a:lvl6pPr marL="1485900" indent="0">
              <a:buNone/>
              <a:defRPr sz="1300"/>
            </a:lvl6pPr>
            <a:lvl7pPr marL="1783080" indent="0">
              <a:buNone/>
              <a:defRPr sz="1300"/>
            </a:lvl7pPr>
            <a:lvl8pPr marL="2080260" indent="0">
              <a:buNone/>
              <a:defRPr sz="1300"/>
            </a:lvl8pPr>
            <a:lvl9pPr marL="2377440" indent="0">
              <a:buNone/>
              <a:defRPr sz="13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409397" y="2468880"/>
            <a:ext cx="1916966" cy="4573906"/>
          </a:xfrm>
        </p:spPr>
        <p:txBody>
          <a:bodyPr/>
          <a:lstStyle>
            <a:lvl1pPr marL="0" indent="0">
              <a:buNone/>
              <a:defRPr sz="1040"/>
            </a:lvl1pPr>
            <a:lvl2pPr marL="297180" indent="0">
              <a:buNone/>
              <a:defRPr sz="910"/>
            </a:lvl2pPr>
            <a:lvl3pPr marL="594360" indent="0">
              <a:buNone/>
              <a:defRPr sz="780"/>
            </a:lvl3pPr>
            <a:lvl4pPr marL="891540" indent="0">
              <a:buNone/>
              <a:defRPr sz="650"/>
            </a:lvl4pPr>
            <a:lvl5pPr marL="1188720" indent="0">
              <a:buNone/>
              <a:defRPr sz="650"/>
            </a:lvl5pPr>
            <a:lvl6pPr marL="1485900" indent="0">
              <a:buNone/>
              <a:defRPr sz="650"/>
            </a:lvl6pPr>
            <a:lvl7pPr marL="1783080" indent="0">
              <a:buNone/>
              <a:defRPr sz="650"/>
            </a:lvl7pPr>
            <a:lvl8pPr marL="2080260" indent="0">
              <a:buNone/>
              <a:defRPr sz="650"/>
            </a:lvl8pPr>
            <a:lvl9pPr marL="2377440" indent="0">
              <a:buNone/>
              <a:defRPr sz="6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5C40F0-445F-BE44-99EA-0B81A46F05C5}" type="datetimeFigureOut">
              <a:rPr lang="en-US" smtClean="0"/>
              <a:t>3/7/19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29633248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08623" y="438152"/>
            <a:ext cx="5126355" cy="159067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08623" y="2190750"/>
            <a:ext cx="5126355" cy="522160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08623" y="7627622"/>
            <a:ext cx="1337310" cy="438150"/>
          </a:xfrm>
          <a:prstGeom prst="rect">
            <a:avLst/>
          </a:prstGeom>
        </p:spPr>
        <p:txBody>
          <a:bodyPr vert="horz" lIns="91440" tIns="45720" rIns="91440" bIns="45720" rtlCol="0" anchor="ctr"/>
          <a:lstStyle>
            <a:lvl1pPr algn="l">
              <a:defRPr sz="780">
                <a:solidFill>
                  <a:schemeClr val="tx1">
                    <a:tint val="75000"/>
                  </a:schemeClr>
                </a:solidFill>
              </a:defRPr>
            </a:lvl1pPr>
          </a:lstStyle>
          <a:p>
            <a:fld id="{525C40F0-445F-BE44-99EA-0B81A46F05C5}" type="datetimeFigureOut">
              <a:rPr lang="en-US" smtClean="0"/>
              <a:t>3/7/19</a:t>
            </a:fld>
            <a:endParaRPr lang="en-US"/>
          </a:p>
        </p:txBody>
      </p:sp>
      <p:sp>
        <p:nvSpPr>
          <p:cNvPr id="5" name="Footer Placeholder 4"/>
          <p:cNvSpPr>
            <a:spLocks noGrp="1"/>
          </p:cNvSpPr>
          <p:nvPr>
            <p:ph type="ftr" sz="quarter" idx="3"/>
          </p:nvPr>
        </p:nvSpPr>
        <p:spPr>
          <a:xfrm>
            <a:off x="1968818" y="7627622"/>
            <a:ext cx="2005965" cy="438150"/>
          </a:xfrm>
          <a:prstGeom prst="rect">
            <a:avLst/>
          </a:prstGeom>
        </p:spPr>
        <p:txBody>
          <a:bodyPr vert="horz" lIns="91440" tIns="45720" rIns="91440" bIns="45720" rtlCol="0" anchor="ctr"/>
          <a:lstStyle>
            <a:lvl1pPr algn="ctr">
              <a:defRPr sz="7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197668" y="7627622"/>
            <a:ext cx="1337310" cy="438150"/>
          </a:xfrm>
          <a:prstGeom prst="rect">
            <a:avLst/>
          </a:prstGeom>
        </p:spPr>
        <p:txBody>
          <a:bodyPr vert="horz" lIns="91440" tIns="45720" rIns="91440" bIns="45720" rtlCol="0" anchor="ctr"/>
          <a:lstStyle>
            <a:lvl1pPr algn="r">
              <a:defRPr sz="780">
                <a:solidFill>
                  <a:schemeClr val="tx1">
                    <a:tint val="75000"/>
                  </a:schemeClr>
                </a:solidFill>
              </a:defRPr>
            </a:lvl1pPr>
          </a:lstStyle>
          <a:p>
            <a:fld id="{D88C56E1-728B-FD43-B210-6DB279F18194}" type="slidenum">
              <a:rPr lang="en-US" smtClean="0"/>
              <a:t>‹#›</a:t>
            </a:fld>
            <a:endParaRPr lang="en-US"/>
          </a:p>
        </p:txBody>
      </p:sp>
    </p:spTree>
    <p:extLst>
      <p:ext uri="{BB962C8B-B14F-4D97-AF65-F5344CB8AC3E}">
        <p14:creationId xmlns:p14="http://schemas.microsoft.com/office/powerpoint/2010/main" val="48443173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594360" rtl="0" eaLnBrk="1" latinLnBrk="0" hangingPunct="1">
        <a:lnSpc>
          <a:spcPct val="90000"/>
        </a:lnSpc>
        <a:spcBef>
          <a:spcPct val="0"/>
        </a:spcBef>
        <a:buNone/>
        <a:defRPr sz="2860" kern="1200">
          <a:solidFill>
            <a:schemeClr val="tx1"/>
          </a:solidFill>
          <a:latin typeface="+mj-lt"/>
          <a:ea typeface="+mj-ea"/>
          <a:cs typeface="+mj-cs"/>
        </a:defRPr>
      </a:lvl1pPr>
    </p:titleStyle>
    <p:bodyStyle>
      <a:lvl1pPr marL="148590" indent="-148590" algn="l" defTabSz="594360" rtl="0" eaLnBrk="1" latinLnBrk="0" hangingPunct="1">
        <a:lnSpc>
          <a:spcPct val="90000"/>
        </a:lnSpc>
        <a:spcBef>
          <a:spcPts val="650"/>
        </a:spcBef>
        <a:buFont typeface="Arial" panose="020B0604020202020204" pitchFamily="34" charset="0"/>
        <a:buChar char="•"/>
        <a:defRPr sz="1820" kern="1200">
          <a:solidFill>
            <a:schemeClr val="tx1"/>
          </a:solidFill>
          <a:latin typeface="+mn-lt"/>
          <a:ea typeface="+mn-ea"/>
          <a:cs typeface="+mn-cs"/>
        </a:defRPr>
      </a:lvl1pPr>
      <a:lvl2pPr marL="445770" indent="-148590" algn="l" defTabSz="594360" rtl="0" eaLnBrk="1" latinLnBrk="0" hangingPunct="1">
        <a:lnSpc>
          <a:spcPct val="90000"/>
        </a:lnSpc>
        <a:spcBef>
          <a:spcPts val="325"/>
        </a:spcBef>
        <a:buFont typeface="Arial" panose="020B0604020202020204" pitchFamily="34" charset="0"/>
        <a:buChar char="•"/>
        <a:defRPr sz="1560" kern="1200">
          <a:solidFill>
            <a:schemeClr val="tx1"/>
          </a:solidFill>
          <a:latin typeface="+mn-lt"/>
          <a:ea typeface="+mn-ea"/>
          <a:cs typeface="+mn-cs"/>
        </a:defRPr>
      </a:lvl2pPr>
      <a:lvl3pPr marL="742950" indent="-148590" algn="l" defTabSz="594360" rtl="0" eaLnBrk="1" latinLnBrk="0" hangingPunct="1">
        <a:lnSpc>
          <a:spcPct val="90000"/>
        </a:lnSpc>
        <a:spcBef>
          <a:spcPts val="325"/>
        </a:spcBef>
        <a:buFont typeface="Arial" panose="020B0604020202020204" pitchFamily="34" charset="0"/>
        <a:buChar char="•"/>
        <a:defRPr sz="1300" kern="1200">
          <a:solidFill>
            <a:schemeClr val="tx1"/>
          </a:solidFill>
          <a:latin typeface="+mn-lt"/>
          <a:ea typeface="+mn-ea"/>
          <a:cs typeface="+mn-cs"/>
        </a:defRPr>
      </a:lvl3pPr>
      <a:lvl4pPr marL="104013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4pPr>
      <a:lvl5pPr marL="133731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5pPr>
      <a:lvl6pPr marL="163449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6pPr>
      <a:lvl7pPr marL="193167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7pPr>
      <a:lvl8pPr marL="222885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8pPr>
      <a:lvl9pPr marL="252603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9pPr>
    </p:bodyStyle>
    <p:otherStyle>
      <a:defPPr>
        <a:defRPr lang="en-US"/>
      </a:defPPr>
      <a:lvl1pPr marL="0" algn="l" defTabSz="594360" rtl="0" eaLnBrk="1" latinLnBrk="0" hangingPunct="1">
        <a:defRPr sz="1170" kern="1200">
          <a:solidFill>
            <a:schemeClr val="tx1"/>
          </a:solidFill>
          <a:latin typeface="+mn-lt"/>
          <a:ea typeface="+mn-ea"/>
          <a:cs typeface="+mn-cs"/>
        </a:defRPr>
      </a:lvl1pPr>
      <a:lvl2pPr marL="297180" algn="l" defTabSz="594360" rtl="0" eaLnBrk="1" latinLnBrk="0" hangingPunct="1">
        <a:defRPr sz="1170" kern="1200">
          <a:solidFill>
            <a:schemeClr val="tx1"/>
          </a:solidFill>
          <a:latin typeface="+mn-lt"/>
          <a:ea typeface="+mn-ea"/>
          <a:cs typeface="+mn-cs"/>
        </a:defRPr>
      </a:lvl2pPr>
      <a:lvl3pPr marL="594360" algn="l" defTabSz="594360" rtl="0" eaLnBrk="1" latinLnBrk="0" hangingPunct="1">
        <a:defRPr sz="1170" kern="1200">
          <a:solidFill>
            <a:schemeClr val="tx1"/>
          </a:solidFill>
          <a:latin typeface="+mn-lt"/>
          <a:ea typeface="+mn-ea"/>
          <a:cs typeface="+mn-cs"/>
        </a:defRPr>
      </a:lvl3pPr>
      <a:lvl4pPr marL="891540" algn="l" defTabSz="594360" rtl="0" eaLnBrk="1" latinLnBrk="0" hangingPunct="1">
        <a:defRPr sz="1170" kern="1200">
          <a:solidFill>
            <a:schemeClr val="tx1"/>
          </a:solidFill>
          <a:latin typeface="+mn-lt"/>
          <a:ea typeface="+mn-ea"/>
          <a:cs typeface="+mn-cs"/>
        </a:defRPr>
      </a:lvl4pPr>
      <a:lvl5pPr marL="1188720" algn="l" defTabSz="594360" rtl="0" eaLnBrk="1" latinLnBrk="0" hangingPunct="1">
        <a:defRPr sz="1170" kern="1200">
          <a:solidFill>
            <a:schemeClr val="tx1"/>
          </a:solidFill>
          <a:latin typeface="+mn-lt"/>
          <a:ea typeface="+mn-ea"/>
          <a:cs typeface="+mn-cs"/>
        </a:defRPr>
      </a:lvl5pPr>
      <a:lvl6pPr marL="1485900" algn="l" defTabSz="594360" rtl="0" eaLnBrk="1" latinLnBrk="0" hangingPunct="1">
        <a:defRPr sz="1170" kern="1200">
          <a:solidFill>
            <a:schemeClr val="tx1"/>
          </a:solidFill>
          <a:latin typeface="+mn-lt"/>
          <a:ea typeface="+mn-ea"/>
          <a:cs typeface="+mn-cs"/>
        </a:defRPr>
      </a:lvl6pPr>
      <a:lvl7pPr marL="1783080" algn="l" defTabSz="594360" rtl="0" eaLnBrk="1" latinLnBrk="0" hangingPunct="1">
        <a:defRPr sz="1170" kern="1200">
          <a:solidFill>
            <a:schemeClr val="tx1"/>
          </a:solidFill>
          <a:latin typeface="+mn-lt"/>
          <a:ea typeface="+mn-ea"/>
          <a:cs typeface="+mn-cs"/>
        </a:defRPr>
      </a:lvl7pPr>
      <a:lvl8pPr marL="2080260" algn="l" defTabSz="594360" rtl="0" eaLnBrk="1" latinLnBrk="0" hangingPunct="1">
        <a:defRPr sz="1170" kern="1200">
          <a:solidFill>
            <a:schemeClr val="tx1"/>
          </a:solidFill>
          <a:latin typeface="+mn-lt"/>
          <a:ea typeface="+mn-ea"/>
          <a:cs typeface="+mn-cs"/>
        </a:defRPr>
      </a:lvl8pPr>
      <a:lvl9pPr marL="2377440" algn="l" defTabSz="594360" rtl="0" eaLnBrk="1" latinLnBrk="0" hangingPunct="1">
        <a:defRPr sz="117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5" Type="http://schemas.openxmlformats.org/officeDocument/2006/relationships/image" Target="../media/image4.emf"/><Relationship Id="rId6" Type="http://schemas.openxmlformats.org/officeDocument/2006/relationships/image" Target="../media/image5.emf"/><Relationship Id="rId7" Type="http://schemas.openxmlformats.org/officeDocument/2006/relationships/image" Target="../media/image6.emf"/><Relationship Id="rId1" Type="http://schemas.openxmlformats.org/officeDocument/2006/relationships/slideLayout" Target="../slideLayouts/slideLayout7.xml"/><Relationship Id="rId2" Type="http://schemas.openxmlformats.org/officeDocument/2006/relationships/image" Target="../media/image1.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emf"/><Relationship Id="rId3" Type="http://schemas.openxmlformats.org/officeDocument/2006/relationships/image" Target="../media/image8.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emf"/><Relationship Id="rId3" Type="http://schemas.openxmlformats.org/officeDocument/2006/relationships/image" Target="../media/image10.emf"/></Relationships>
</file>

<file path=ppt/slides/_rels/slide5.xml.rels><?xml version="1.0" encoding="UTF-8" standalone="yes"?>
<Relationships xmlns="http://schemas.openxmlformats.org/package/2006/relationships"><Relationship Id="rId3" Type="http://schemas.openxmlformats.org/officeDocument/2006/relationships/image" Target="../media/image12.emf"/><Relationship Id="rId4" Type="http://schemas.openxmlformats.org/officeDocument/2006/relationships/image" Target="../media/image13.emf"/><Relationship Id="rId5" Type="http://schemas.openxmlformats.org/officeDocument/2006/relationships/image" Target="../media/image14.emf"/><Relationship Id="rId6" Type="http://schemas.openxmlformats.org/officeDocument/2006/relationships/image" Target="../media/image15.emf"/><Relationship Id="rId7" Type="http://schemas.openxmlformats.org/officeDocument/2006/relationships/image" Target="../media/image16.emf"/><Relationship Id="rId8" Type="http://schemas.openxmlformats.org/officeDocument/2006/relationships/image" Target="../media/image6.emf"/><Relationship Id="rId9" Type="http://schemas.openxmlformats.org/officeDocument/2006/relationships/image" Target="../media/image17.emf"/><Relationship Id="rId1" Type="http://schemas.openxmlformats.org/officeDocument/2006/relationships/slideLayout" Target="../slideLayouts/slideLayout7.xml"/><Relationship Id="rId2" Type="http://schemas.openxmlformats.org/officeDocument/2006/relationships/image" Target="../media/image1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25899" y="263004"/>
            <a:ext cx="1803400" cy="2150844"/>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1726" y="3205457"/>
            <a:ext cx="2770632" cy="2770632"/>
          </a:xfrm>
          <a:prstGeom prst="rect">
            <a:avLst/>
          </a:prstGeom>
        </p:spPr>
      </p:pic>
      <p:pic>
        <p:nvPicPr>
          <p:cNvPr id="9" name="Picture 8"/>
          <p:cNvPicPr>
            <a:picLocks noChangeAspect="1"/>
          </p:cNvPicPr>
          <p:nvPr/>
        </p:nvPicPr>
        <p:blipFill rotWithShape="1">
          <a:blip r:embed="rId4">
            <a:extLst>
              <a:ext uri="{28A0092B-C50C-407E-A947-70E740481C1C}">
                <a14:useLocalDpi xmlns:a14="http://schemas.microsoft.com/office/drawing/2010/main" val="0"/>
              </a:ext>
            </a:extLst>
          </a:blip>
          <a:srcRect t="6376"/>
          <a:stretch/>
        </p:blipFill>
        <p:spPr>
          <a:xfrm>
            <a:off x="4235449" y="3504251"/>
            <a:ext cx="1384300" cy="2425172"/>
          </a:xfrm>
          <a:prstGeom prst="rect">
            <a:avLst/>
          </a:prstGeom>
        </p:spPr>
      </p:pic>
      <p:sp>
        <p:nvSpPr>
          <p:cNvPr id="10" name="TextBox 9"/>
          <p:cNvSpPr txBox="1"/>
          <p:nvPr/>
        </p:nvSpPr>
        <p:spPr>
          <a:xfrm>
            <a:off x="0" y="6225890"/>
            <a:ext cx="5943600" cy="1954381"/>
          </a:xfrm>
          <a:prstGeom prst="rect">
            <a:avLst/>
          </a:prstGeom>
          <a:noFill/>
        </p:spPr>
        <p:txBody>
          <a:bodyPr wrap="square" rtlCol="0">
            <a:spAutoFit/>
          </a:bodyPr>
          <a:lstStyle/>
          <a:p>
            <a:pPr algn="just"/>
            <a:r>
              <a:rPr lang="en-US" sz="1100" b="1" dirty="0">
                <a:latin typeface="Arial" charset="0"/>
                <a:ea typeface="Arial" charset="0"/>
                <a:cs typeface="Arial" charset="0"/>
              </a:rPr>
              <a:t>Figure </a:t>
            </a:r>
            <a:r>
              <a:rPr lang="en-US" sz="1100" b="1" dirty="0" smtClean="0">
                <a:latin typeface="Arial" charset="0"/>
                <a:ea typeface="Arial" charset="0"/>
                <a:cs typeface="Arial" charset="0"/>
              </a:rPr>
              <a:t>5</a:t>
            </a:r>
            <a:r>
              <a:rPr lang="en-US" sz="1100" dirty="0" smtClean="0">
                <a:latin typeface="Arial" charset="0"/>
                <a:ea typeface="Arial" charset="0"/>
                <a:cs typeface="Arial" charset="0"/>
              </a:rPr>
              <a:t>: </a:t>
            </a:r>
            <a:r>
              <a:rPr lang="en-US" sz="1100" dirty="0" err="1" smtClean="0">
                <a:latin typeface="Arial" charset="0"/>
                <a:ea typeface="Arial" charset="0"/>
                <a:cs typeface="Arial" charset="0"/>
              </a:rPr>
              <a:t>SoM</a:t>
            </a:r>
            <a:r>
              <a:rPr lang="en-US" sz="1100" dirty="0" smtClean="0">
                <a:latin typeface="Arial" charset="0"/>
                <a:ea typeface="Arial" charset="0"/>
                <a:cs typeface="Arial" charset="0"/>
              </a:rPr>
              <a:t> scores (blue) from the MLP trained on (A) </a:t>
            </a:r>
            <a:r>
              <a:rPr lang="en-US" sz="1100" dirty="0" err="1" smtClean="0">
                <a:latin typeface="Arial" charset="0"/>
                <a:ea typeface="Arial" charset="0"/>
                <a:cs typeface="Arial" charset="0"/>
              </a:rPr>
              <a:t>tRNA</a:t>
            </a:r>
            <a:r>
              <a:rPr lang="en-US" sz="1100" dirty="0" smtClean="0">
                <a:latin typeface="Arial" charset="0"/>
                <a:ea typeface="Arial" charset="0"/>
                <a:cs typeface="Arial" charset="0"/>
              </a:rPr>
              <a:t> </a:t>
            </a:r>
            <a:r>
              <a:rPr lang="mr-IN" sz="1100" dirty="0" smtClean="0">
                <a:latin typeface="Arial" charset="0"/>
                <a:ea typeface="Arial" charset="0"/>
                <a:cs typeface="Arial" charset="0"/>
              </a:rPr>
              <a:t>–</a:t>
            </a:r>
            <a:r>
              <a:rPr lang="en-US" sz="1100" dirty="0" smtClean="0">
                <a:latin typeface="Arial" charset="0"/>
                <a:ea typeface="Arial" charset="0"/>
                <a:cs typeface="Arial" charset="0"/>
              </a:rPr>
              <a:t> RF00005 and (B) Glycine Riboswitch </a:t>
            </a:r>
            <a:r>
              <a:rPr lang="mr-IN" sz="1100" dirty="0" smtClean="0">
                <a:latin typeface="Arial" charset="0"/>
                <a:ea typeface="Arial" charset="0"/>
                <a:cs typeface="Arial" charset="0"/>
              </a:rPr>
              <a:t>–</a:t>
            </a:r>
            <a:r>
              <a:rPr lang="en-US" sz="1100" dirty="0" smtClean="0">
                <a:latin typeface="Arial" charset="0"/>
                <a:ea typeface="Arial" charset="0"/>
                <a:cs typeface="Arial" charset="0"/>
              </a:rPr>
              <a:t> RF00504, compared to the secondary </a:t>
            </a:r>
            <a:r>
              <a:rPr lang="en-US" sz="1100" dirty="0" smtClean="0">
                <a:latin typeface="Arial" charset="0"/>
                <a:ea typeface="Arial" charset="0"/>
                <a:cs typeface="Arial" charset="0"/>
              </a:rPr>
              <a:t>structure (SS) </a:t>
            </a:r>
            <a:r>
              <a:rPr lang="en-US" sz="1100" dirty="0" smtClean="0">
                <a:latin typeface="Arial" charset="0"/>
                <a:ea typeface="Arial" charset="0"/>
                <a:cs typeface="Arial" charset="0"/>
              </a:rPr>
              <a:t>predicted by Infernal (green) and the WC annotation from respective PDB structures, extracted using FR3D (purple stars). Folded structures generated by R2R using the Infernal SS prediction are next to each plot. Base pairs with statistically significant covariation are shaded in green. Red, black, grey and white dots show nucleotides that are 97%, 90%, 75% and 50% conserved respectively. R and Y correspond to purines (A,G) and pyrimidines (C,U) respectively. The plots show that the MLP is learning covariation corresponding to true base pairs. We expected </a:t>
            </a:r>
            <a:r>
              <a:rPr lang="en-US" sz="1100" dirty="0" err="1" smtClean="0">
                <a:latin typeface="Arial" charset="0"/>
                <a:ea typeface="Arial" charset="0"/>
                <a:cs typeface="Arial" charset="0"/>
              </a:rPr>
              <a:t>SoM</a:t>
            </a:r>
            <a:r>
              <a:rPr lang="en-US" sz="1100" dirty="0" smtClean="0">
                <a:latin typeface="Arial" charset="0"/>
                <a:ea typeface="Arial" charset="0"/>
                <a:cs typeface="Arial" charset="0"/>
              </a:rPr>
              <a:t> to mainly elucidate complementary </a:t>
            </a:r>
            <a:r>
              <a:rPr lang="en-US" sz="1100" dirty="0" err="1" smtClean="0">
                <a:latin typeface="Arial" charset="0"/>
                <a:ea typeface="Arial" charset="0"/>
                <a:cs typeface="Arial" charset="0"/>
              </a:rPr>
              <a:t>watson</a:t>
            </a:r>
            <a:r>
              <a:rPr lang="en-US" sz="1100" dirty="0" smtClean="0">
                <a:latin typeface="Arial" charset="0"/>
                <a:ea typeface="Arial" charset="0"/>
                <a:cs typeface="Arial" charset="0"/>
              </a:rPr>
              <a:t> crick pairs, but high scores are found where there aren’t WC annotations, but ar</a:t>
            </a:r>
            <a:r>
              <a:rPr lang="en-US" sz="1100" dirty="0" smtClean="0">
                <a:latin typeface="Arial" charset="0"/>
                <a:ea typeface="Arial" charset="0"/>
                <a:cs typeface="Arial" charset="0"/>
              </a:rPr>
              <a:t>e still true </a:t>
            </a:r>
            <a:r>
              <a:rPr lang="en-US" sz="1100" dirty="0" err="1" smtClean="0">
                <a:latin typeface="Arial" charset="0"/>
                <a:ea typeface="Arial" charset="0"/>
                <a:cs typeface="Arial" charset="0"/>
              </a:rPr>
              <a:t>covarying</a:t>
            </a:r>
            <a:r>
              <a:rPr lang="en-US" sz="1100" dirty="0" smtClean="0">
                <a:latin typeface="Arial" charset="0"/>
                <a:ea typeface="Arial" charset="0"/>
                <a:cs typeface="Arial" charset="0"/>
              </a:rPr>
              <a:t> pairs as found by Infernal.</a:t>
            </a:r>
            <a:endParaRPr lang="en-US" sz="1100" dirty="0">
              <a:latin typeface="Arial" charset="0"/>
              <a:ea typeface="Arial" charset="0"/>
              <a:cs typeface="Arial" charset="0"/>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51726" y="181483"/>
            <a:ext cx="2774173" cy="2774173"/>
          </a:xfrm>
          <a:prstGeom prst="rect">
            <a:avLst/>
          </a:prstGeom>
        </p:spPr>
      </p:pic>
      <p:sp>
        <p:nvSpPr>
          <p:cNvPr id="12" name="TextBox 11"/>
          <p:cNvSpPr txBox="1"/>
          <p:nvPr/>
        </p:nvSpPr>
        <p:spPr>
          <a:xfrm>
            <a:off x="132521" y="914716"/>
            <a:ext cx="1119205" cy="769441"/>
          </a:xfrm>
          <a:prstGeom prst="rect">
            <a:avLst/>
          </a:prstGeom>
          <a:noFill/>
        </p:spPr>
        <p:txBody>
          <a:bodyPr wrap="square" rtlCol="0">
            <a:spAutoFit/>
          </a:bodyPr>
          <a:lstStyle/>
          <a:p>
            <a:r>
              <a:rPr lang="en-US" sz="2000" b="1" dirty="0" smtClean="0"/>
              <a:t>A </a:t>
            </a:r>
          </a:p>
          <a:p>
            <a:r>
              <a:rPr lang="en-US" sz="1200" dirty="0" err="1" smtClean="0">
                <a:latin typeface="Arial" charset="0"/>
                <a:ea typeface="Arial" charset="0"/>
                <a:cs typeface="Arial" charset="0"/>
              </a:rPr>
              <a:t>tRNA</a:t>
            </a:r>
            <a:r>
              <a:rPr lang="en-US" sz="1200" dirty="0" smtClean="0">
                <a:latin typeface="Arial" charset="0"/>
                <a:ea typeface="Arial" charset="0"/>
                <a:cs typeface="Arial" charset="0"/>
              </a:rPr>
              <a:t> (RF00005)</a:t>
            </a:r>
            <a:endParaRPr lang="en-US" sz="1100" dirty="0">
              <a:latin typeface="Arial" charset="0"/>
              <a:ea typeface="Arial" charset="0"/>
              <a:cs typeface="Arial" charset="0"/>
            </a:endParaRPr>
          </a:p>
        </p:txBody>
      </p:sp>
      <p:sp>
        <p:nvSpPr>
          <p:cNvPr id="13" name="TextBox 12"/>
          <p:cNvSpPr txBox="1"/>
          <p:nvPr/>
        </p:nvSpPr>
        <p:spPr>
          <a:xfrm>
            <a:off x="184097" y="3397708"/>
            <a:ext cx="1119205" cy="954107"/>
          </a:xfrm>
          <a:prstGeom prst="rect">
            <a:avLst/>
          </a:prstGeom>
          <a:noFill/>
        </p:spPr>
        <p:txBody>
          <a:bodyPr wrap="square" rtlCol="0">
            <a:spAutoFit/>
          </a:bodyPr>
          <a:lstStyle/>
          <a:p>
            <a:r>
              <a:rPr lang="en-US" sz="2000" b="1" dirty="0"/>
              <a:t>B</a:t>
            </a:r>
            <a:endParaRPr lang="en-US" sz="2000" b="1" dirty="0" smtClean="0"/>
          </a:p>
          <a:p>
            <a:r>
              <a:rPr lang="en-US" sz="1200" dirty="0" smtClean="0">
                <a:latin typeface="Arial" charset="0"/>
                <a:ea typeface="Arial" charset="0"/>
                <a:cs typeface="Arial" charset="0"/>
              </a:rPr>
              <a:t>Glycine Riboswitch</a:t>
            </a:r>
          </a:p>
          <a:p>
            <a:r>
              <a:rPr lang="en-US" sz="1200" dirty="0" smtClean="0">
                <a:latin typeface="Arial" charset="0"/>
                <a:ea typeface="Arial" charset="0"/>
                <a:cs typeface="Arial" charset="0"/>
              </a:rPr>
              <a:t>(RF00504)</a:t>
            </a:r>
            <a:endParaRPr lang="en-US" sz="1100" dirty="0">
              <a:latin typeface="Arial" charset="0"/>
              <a:ea typeface="Arial" charset="0"/>
              <a:cs typeface="Arial" charset="0"/>
            </a:endParaRPr>
          </a:p>
        </p:txBody>
      </p:sp>
      <p:pic>
        <p:nvPicPr>
          <p:cNvPr id="14" name="Picture 13"/>
          <p:cNvPicPr>
            <a:picLocks noChangeAspect="1"/>
          </p:cNvPicPr>
          <p:nvPr/>
        </p:nvPicPr>
        <p:blipFill rotWithShape="1">
          <a:blip r:embed="rId6">
            <a:extLst>
              <a:ext uri="{28A0092B-C50C-407E-A947-70E740481C1C}">
                <a14:useLocalDpi xmlns:a14="http://schemas.microsoft.com/office/drawing/2010/main" val="0"/>
              </a:ext>
            </a:extLst>
          </a:blip>
          <a:srcRect l="78154" t="2000" b="88154"/>
          <a:stretch/>
        </p:blipFill>
        <p:spPr>
          <a:xfrm>
            <a:off x="4235449" y="2874085"/>
            <a:ext cx="956899" cy="431279"/>
          </a:xfrm>
          <a:prstGeom prst="rect">
            <a:avLst/>
          </a:prstGeom>
        </p:spPr>
      </p:pic>
      <p:sp>
        <p:nvSpPr>
          <p:cNvPr id="15" name="TextBox 14"/>
          <p:cNvSpPr txBox="1">
            <a:spLocks/>
          </p:cNvSpPr>
          <p:nvPr/>
        </p:nvSpPr>
        <p:spPr>
          <a:xfrm>
            <a:off x="4581454" y="1814938"/>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smtClean="0">
                <a:latin typeface="Arial" charset="0"/>
                <a:ea typeface="Arial" charset="0"/>
                <a:cs typeface="Arial" charset="0"/>
              </a:rPr>
              <a:t>1</a:t>
            </a:r>
            <a:endParaRPr lang="en-US" sz="700" dirty="0">
              <a:latin typeface="Arial" charset="0"/>
              <a:ea typeface="Arial" charset="0"/>
              <a:cs typeface="Arial" charset="0"/>
            </a:endParaRPr>
          </a:p>
        </p:txBody>
      </p:sp>
      <p:sp>
        <p:nvSpPr>
          <p:cNvPr id="16" name="TextBox 15"/>
          <p:cNvSpPr txBox="1">
            <a:spLocks/>
          </p:cNvSpPr>
          <p:nvPr/>
        </p:nvSpPr>
        <p:spPr>
          <a:xfrm>
            <a:off x="4460909" y="947276"/>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17" name="TextBox 16"/>
          <p:cNvSpPr txBox="1">
            <a:spLocks/>
          </p:cNvSpPr>
          <p:nvPr/>
        </p:nvSpPr>
        <p:spPr>
          <a:xfrm>
            <a:off x="5030804" y="816471"/>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18" name="TextBox 17"/>
          <p:cNvSpPr txBox="1">
            <a:spLocks/>
          </p:cNvSpPr>
          <p:nvPr/>
        </p:nvSpPr>
        <p:spPr>
          <a:xfrm>
            <a:off x="5391149" y="1327263"/>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19" name="TextBox 18"/>
          <p:cNvSpPr txBox="1">
            <a:spLocks/>
          </p:cNvSpPr>
          <p:nvPr/>
        </p:nvSpPr>
        <p:spPr>
          <a:xfrm>
            <a:off x="1593089" y="2129298"/>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smtClean="0">
                <a:latin typeface="Arial" charset="0"/>
                <a:ea typeface="Arial" charset="0"/>
                <a:cs typeface="Arial" charset="0"/>
              </a:rPr>
              <a:t>1</a:t>
            </a:r>
            <a:endParaRPr lang="en-US" sz="700" dirty="0">
              <a:latin typeface="Arial" charset="0"/>
              <a:ea typeface="Arial" charset="0"/>
              <a:cs typeface="Arial" charset="0"/>
            </a:endParaRPr>
          </a:p>
        </p:txBody>
      </p:sp>
      <p:sp>
        <p:nvSpPr>
          <p:cNvPr id="20" name="TextBox 19"/>
          <p:cNvSpPr txBox="1">
            <a:spLocks/>
          </p:cNvSpPr>
          <p:nvPr/>
        </p:nvSpPr>
        <p:spPr>
          <a:xfrm>
            <a:off x="1628886" y="787373"/>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1" name="TextBox 20"/>
          <p:cNvSpPr txBox="1">
            <a:spLocks/>
          </p:cNvSpPr>
          <p:nvPr/>
        </p:nvSpPr>
        <p:spPr>
          <a:xfrm>
            <a:off x="2149198" y="1375913"/>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22" name="TextBox 21"/>
          <p:cNvSpPr txBox="1">
            <a:spLocks/>
          </p:cNvSpPr>
          <p:nvPr/>
        </p:nvSpPr>
        <p:spPr>
          <a:xfrm>
            <a:off x="2857500" y="2068364"/>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23" name="TextBox 22"/>
          <p:cNvSpPr txBox="1">
            <a:spLocks/>
          </p:cNvSpPr>
          <p:nvPr/>
        </p:nvSpPr>
        <p:spPr>
          <a:xfrm>
            <a:off x="5192348" y="5234346"/>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smtClean="0">
                <a:latin typeface="Arial" charset="0"/>
                <a:ea typeface="Arial" charset="0"/>
                <a:cs typeface="Arial" charset="0"/>
              </a:rPr>
              <a:t>1</a:t>
            </a:r>
            <a:endParaRPr lang="en-US" sz="700" dirty="0">
              <a:latin typeface="Arial" charset="0"/>
              <a:ea typeface="Arial" charset="0"/>
              <a:cs typeface="Arial" charset="0"/>
            </a:endParaRPr>
          </a:p>
        </p:txBody>
      </p:sp>
      <p:sp>
        <p:nvSpPr>
          <p:cNvPr id="24" name="TextBox 23"/>
          <p:cNvSpPr txBox="1">
            <a:spLocks/>
          </p:cNvSpPr>
          <p:nvPr/>
        </p:nvSpPr>
        <p:spPr>
          <a:xfrm>
            <a:off x="4460909" y="4889166"/>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5" name="TextBox 24"/>
          <p:cNvSpPr txBox="1">
            <a:spLocks/>
          </p:cNvSpPr>
          <p:nvPr/>
        </p:nvSpPr>
        <p:spPr>
          <a:xfrm>
            <a:off x="5192348" y="4086705"/>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26" name="TextBox 25"/>
          <p:cNvSpPr txBox="1">
            <a:spLocks/>
          </p:cNvSpPr>
          <p:nvPr/>
        </p:nvSpPr>
        <p:spPr>
          <a:xfrm>
            <a:off x="1581746" y="5134318"/>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smtClean="0">
                <a:latin typeface="Arial" charset="0"/>
                <a:ea typeface="Arial" charset="0"/>
                <a:cs typeface="Arial" charset="0"/>
              </a:rPr>
              <a:t>1</a:t>
            </a:r>
            <a:endParaRPr lang="en-US" sz="700" dirty="0">
              <a:latin typeface="Arial" charset="0"/>
              <a:ea typeface="Arial" charset="0"/>
              <a:cs typeface="Arial" charset="0"/>
            </a:endParaRPr>
          </a:p>
        </p:txBody>
      </p:sp>
      <p:sp>
        <p:nvSpPr>
          <p:cNvPr id="27" name="TextBox 26"/>
          <p:cNvSpPr txBox="1">
            <a:spLocks/>
          </p:cNvSpPr>
          <p:nvPr/>
        </p:nvSpPr>
        <p:spPr>
          <a:xfrm>
            <a:off x="1749477" y="3907954"/>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8" name="TextBox 27"/>
          <p:cNvSpPr txBox="1">
            <a:spLocks/>
          </p:cNvSpPr>
          <p:nvPr/>
        </p:nvSpPr>
        <p:spPr>
          <a:xfrm>
            <a:off x="2411619" y="4683077"/>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pic>
        <p:nvPicPr>
          <p:cNvPr id="29" name="Picture 28"/>
          <p:cNvPicPr>
            <a:picLocks noChangeAspect="1"/>
          </p:cNvPicPr>
          <p:nvPr/>
        </p:nvPicPr>
        <p:blipFill rotWithShape="1">
          <a:blip r:embed="rId7">
            <a:extLst>
              <a:ext uri="{28A0092B-C50C-407E-A947-70E740481C1C}">
                <a14:useLocalDpi xmlns:a14="http://schemas.microsoft.com/office/drawing/2010/main" val="0"/>
              </a:ext>
            </a:extLst>
          </a:blip>
          <a:srcRect l="84973" t="2952" r="9230" b="3668"/>
          <a:stretch/>
        </p:blipFill>
        <p:spPr>
          <a:xfrm>
            <a:off x="5427384" y="2747176"/>
            <a:ext cx="142709" cy="730931"/>
          </a:xfrm>
          <a:prstGeom prst="rect">
            <a:avLst/>
          </a:prstGeom>
        </p:spPr>
      </p:pic>
      <p:sp>
        <p:nvSpPr>
          <p:cNvPr id="30" name="TextBox 29"/>
          <p:cNvSpPr txBox="1"/>
          <p:nvPr/>
        </p:nvSpPr>
        <p:spPr>
          <a:xfrm>
            <a:off x="5170845" y="2571451"/>
            <a:ext cx="798495" cy="184666"/>
          </a:xfrm>
          <a:prstGeom prst="rect">
            <a:avLst/>
          </a:prstGeom>
          <a:noFill/>
        </p:spPr>
        <p:txBody>
          <a:bodyPr wrap="square" rtlCol="0">
            <a:spAutoFit/>
          </a:bodyPr>
          <a:lstStyle/>
          <a:p>
            <a:r>
              <a:rPr lang="en-US" sz="600" dirty="0" smtClean="0">
                <a:latin typeface="Arial" charset="0"/>
                <a:ea typeface="Arial" charset="0"/>
                <a:cs typeface="Arial" charset="0"/>
              </a:rPr>
              <a:t>High </a:t>
            </a:r>
            <a:r>
              <a:rPr lang="en-US" sz="600" dirty="0" err="1" smtClean="0">
                <a:latin typeface="Arial" charset="0"/>
                <a:ea typeface="Arial" charset="0"/>
                <a:cs typeface="Arial" charset="0"/>
              </a:rPr>
              <a:t>SoM</a:t>
            </a:r>
            <a:r>
              <a:rPr lang="en-US" sz="600" dirty="0" smtClean="0">
                <a:latin typeface="Arial" charset="0"/>
                <a:ea typeface="Arial" charset="0"/>
                <a:cs typeface="Arial" charset="0"/>
              </a:rPr>
              <a:t> score</a:t>
            </a:r>
            <a:endParaRPr lang="en-US" sz="600" dirty="0">
              <a:latin typeface="Arial" charset="0"/>
              <a:ea typeface="Arial" charset="0"/>
              <a:cs typeface="Arial" charset="0"/>
            </a:endParaRPr>
          </a:p>
        </p:txBody>
      </p:sp>
      <p:sp>
        <p:nvSpPr>
          <p:cNvPr id="31" name="TextBox 30"/>
          <p:cNvSpPr txBox="1"/>
          <p:nvPr/>
        </p:nvSpPr>
        <p:spPr>
          <a:xfrm>
            <a:off x="5167964" y="3455294"/>
            <a:ext cx="798495" cy="184666"/>
          </a:xfrm>
          <a:prstGeom prst="rect">
            <a:avLst/>
          </a:prstGeom>
          <a:noFill/>
        </p:spPr>
        <p:txBody>
          <a:bodyPr wrap="square" rtlCol="0">
            <a:spAutoFit/>
          </a:bodyPr>
          <a:lstStyle/>
          <a:p>
            <a:r>
              <a:rPr lang="en-US" sz="600" dirty="0" smtClean="0">
                <a:latin typeface="Arial" charset="0"/>
                <a:ea typeface="Arial" charset="0"/>
                <a:cs typeface="Arial" charset="0"/>
              </a:rPr>
              <a:t>Low </a:t>
            </a:r>
            <a:r>
              <a:rPr lang="en-US" sz="600" dirty="0" err="1" smtClean="0">
                <a:latin typeface="Arial" charset="0"/>
                <a:ea typeface="Arial" charset="0"/>
                <a:cs typeface="Arial" charset="0"/>
              </a:rPr>
              <a:t>SoM</a:t>
            </a:r>
            <a:r>
              <a:rPr lang="en-US" sz="600" dirty="0" smtClean="0">
                <a:latin typeface="Arial" charset="0"/>
                <a:ea typeface="Arial" charset="0"/>
                <a:cs typeface="Arial" charset="0"/>
              </a:rPr>
              <a:t> score</a:t>
            </a:r>
            <a:endParaRPr lang="en-US" sz="600" dirty="0">
              <a:latin typeface="Arial" charset="0"/>
              <a:ea typeface="Arial" charset="0"/>
              <a:cs typeface="Arial" charset="0"/>
            </a:endParaRPr>
          </a:p>
        </p:txBody>
      </p:sp>
    </p:spTree>
    <p:extLst>
      <p:ext uri="{BB962C8B-B14F-4D97-AF65-F5344CB8AC3E}">
        <p14:creationId xmlns:p14="http://schemas.microsoft.com/office/powerpoint/2010/main" val="1941518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r="21766" b="10866"/>
          <a:stretch/>
        </p:blipFill>
        <p:spPr>
          <a:xfrm>
            <a:off x="50228" y="1743075"/>
            <a:ext cx="1990061" cy="3657599"/>
          </a:xfrm>
          <a:prstGeom prst="rect">
            <a:avLst/>
          </a:prstGeom>
        </p:spPr>
      </p:pic>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r="10397" b="24911"/>
          <a:stretch/>
        </p:blipFill>
        <p:spPr>
          <a:xfrm>
            <a:off x="2104580" y="2103306"/>
            <a:ext cx="3760436" cy="2937136"/>
          </a:xfrm>
          <a:prstGeom prst="rect">
            <a:avLst/>
          </a:prstGeom>
        </p:spPr>
      </p:pic>
      <p:sp>
        <p:nvSpPr>
          <p:cNvPr id="4" name="Oval 3"/>
          <p:cNvSpPr/>
          <p:nvPr/>
        </p:nvSpPr>
        <p:spPr>
          <a:xfrm rot="1076436">
            <a:off x="3338278" y="2848904"/>
            <a:ext cx="328612" cy="549533"/>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rot="1076436">
            <a:off x="3094854" y="3545461"/>
            <a:ext cx="393589" cy="376555"/>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076591" y="3045623"/>
            <a:ext cx="328612" cy="549533"/>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rot="1076436">
            <a:off x="5405163" y="2147121"/>
            <a:ext cx="443263" cy="376555"/>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rot="3094152">
            <a:off x="4594915" y="3783221"/>
            <a:ext cx="328612" cy="549533"/>
          </a:xfrm>
          <a:prstGeom prst="ellipse">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rot="1076436">
            <a:off x="5449270" y="3573342"/>
            <a:ext cx="440083" cy="376555"/>
          </a:xfrm>
          <a:prstGeom prst="ellipse">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rot="1076436">
            <a:off x="4417268" y="4718333"/>
            <a:ext cx="380046" cy="376555"/>
          </a:xfrm>
          <a:prstGeom prst="ellipse">
            <a:avLst/>
          </a:prstGeom>
          <a:noFill/>
          <a:ln w="190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sp>
        <p:nvSpPr>
          <p:cNvPr id="11" name="Oval 10"/>
          <p:cNvSpPr/>
          <p:nvPr/>
        </p:nvSpPr>
        <p:spPr>
          <a:xfrm rot="7073095">
            <a:off x="3722499" y="3757006"/>
            <a:ext cx="328612" cy="549533"/>
          </a:xfrm>
          <a:prstGeom prst="ellipse">
            <a:avLst/>
          </a:prstGeom>
          <a:noFill/>
          <a:ln w="190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sp>
        <p:nvSpPr>
          <p:cNvPr id="12" name="Oval 11"/>
          <p:cNvSpPr/>
          <p:nvPr/>
        </p:nvSpPr>
        <p:spPr>
          <a:xfrm rot="7212459">
            <a:off x="1102461" y="4595586"/>
            <a:ext cx="417935" cy="644925"/>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rot="1076436">
            <a:off x="405247" y="3431829"/>
            <a:ext cx="341306" cy="630059"/>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252214" y="3153302"/>
            <a:ext cx="431556" cy="418572"/>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rot="1076436">
            <a:off x="1198114" y="2066683"/>
            <a:ext cx="443263" cy="376555"/>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2944774" y="2914818"/>
            <a:ext cx="490443" cy="276999"/>
          </a:xfrm>
          <a:prstGeom prst="rect">
            <a:avLst/>
          </a:prstGeom>
          <a:noFill/>
        </p:spPr>
        <p:txBody>
          <a:bodyPr wrap="square" rtlCol="0">
            <a:spAutoFit/>
          </a:bodyPr>
          <a:lstStyle/>
          <a:p>
            <a:r>
              <a:rPr lang="en-US" sz="1200" smtClean="0">
                <a:solidFill>
                  <a:srgbClr val="FF0000"/>
                </a:solidFill>
                <a:latin typeface="Arial" charset="0"/>
                <a:ea typeface="Arial" charset="0"/>
                <a:cs typeface="Arial" charset="0"/>
              </a:rPr>
              <a:t>P</a:t>
            </a:r>
            <a:r>
              <a:rPr lang="en-US" sz="1200" baseline="-25000" smtClean="0">
                <a:solidFill>
                  <a:srgbClr val="FF0000"/>
                </a:solidFill>
                <a:latin typeface="Arial" charset="0"/>
                <a:ea typeface="Arial" charset="0"/>
                <a:cs typeface="Arial" charset="0"/>
              </a:rPr>
              <a:t>1</a:t>
            </a:r>
            <a:r>
              <a:rPr lang="en-US" sz="1200" baseline="30000" dirty="0">
                <a:solidFill>
                  <a:srgbClr val="FF0000"/>
                </a:solidFill>
                <a:latin typeface="Arial" charset="0"/>
                <a:ea typeface="Arial" charset="0"/>
                <a:cs typeface="Arial" charset="0"/>
              </a:rPr>
              <a:t>B</a:t>
            </a:r>
            <a:endParaRPr lang="en-US" sz="1200" dirty="0">
              <a:solidFill>
                <a:srgbClr val="FF0000"/>
              </a:solidFill>
              <a:latin typeface="Arial" charset="0"/>
              <a:ea typeface="Arial" charset="0"/>
              <a:cs typeface="Arial" charset="0"/>
            </a:endParaRPr>
          </a:p>
        </p:txBody>
      </p:sp>
      <p:sp>
        <p:nvSpPr>
          <p:cNvPr id="17" name="TextBox 16"/>
          <p:cNvSpPr txBox="1"/>
          <p:nvPr/>
        </p:nvSpPr>
        <p:spPr>
          <a:xfrm>
            <a:off x="5278215" y="2680847"/>
            <a:ext cx="490443" cy="276999"/>
          </a:xfrm>
          <a:prstGeom prst="rect">
            <a:avLst/>
          </a:prstGeom>
          <a:noFill/>
        </p:spPr>
        <p:txBody>
          <a:bodyPr wrap="square" rtlCol="0">
            <a:spAutoFit/>
          </a:bodyPr>
          <a:lstStyle/>
          <a:p>
            <a:r>
              <a:rPr lang="en-US" sz="1200" dirty="0" smtClean="0">
                <a:solidFill>
                  <a:srgbClr val="00B0F0"/>
                </a:solidFill>
                <a:latin typeface="Arial" charset="0"/>
                <a:ea typeface="Arial" charset="0"/>
                <a:cs typeface="Arial" charset="0"/>
              </a:rPr>
              <a:t>P</a:t>
            </a:r>
            <a:r>
              <a:rPr lang="en-US" sz="1200" baseline="-25000" dirty="0">
                <a:solidFill>
                  <a:srgbClr val="00B0F0"/>
                </a:solidFill>
                <a:latin typeface="Arial" charset="0"/>
                <a:ea typeface="Arial" charset="0"/>
                <a:cs typeface="Arial" charset="0"/>
              </a:rPr>
              <a:t>2</a:t>
            </a:r>
            <a:r>
              <a:rPr lang="en-US" sz="1200" baseline="30000" dirty="0" smtClean="0">
                <a:solidFill>
                  <a:srgbClr val="00B0F0"/>
                </a:solidFill>
                <a:latin typeface="Arial" charset="0"/>
                <a:ea typeface="Arial" charset="0"/>
                <a:cs typeface="Arial" charset="0"/>
              </a:rPr>
              <a:t>B</a:t>
            </a:r>
            <a:endParaRPr lang="en-US" sz="1200" dirty="0">
              <a:solidFill>
                <a:srgbClr val="00B0F0"/>
              </a:solidFill>
              <a:latin typeface="Arial" charset="0"/>
              <a:ea typeface="Arial" charset="0"/>
              <a:cs typeface="Arial" charset="0"/>
            </a:endParaRPr>
          </a:p>
        </p:txBody>
      </p:sp>
      <p:sp>
        <p:nvSpPr>
          <p:cNvPr id="18" name="TextBox 17"/>
          <p:cNvSpPr txBox="1"/>
          <p:nvPr/>
        </p:nvSpPr>
        <p:spPr>
          <a:xfrm>
            <a:off x="4997902" y="3980311"/>
            <a:ext cx="490443" cy="276999"/>
          </a:xfrm>
          <a:prstGeom prst="rect">
            <a:avLst/>
          </a:prstGeom>
          <a:noFill/>
        </p:spPr>
        <p:txBody>
          <a:bodyPr wrap="square" rtlCol="0">
            <a:spAutoFit/>
          </a:bodyPr>
          <a:lstStyle/>
          <a:p>
            <a:r>
              <a:rPr lang="en-US" sz="1200" dirty="0" smtClean="0">
                <a:solidFill>
                  <a:srgbClr val="00B050"/>
                </a:solidFill>
                <a:latin typeface="Arial" charset="0"/>
                <a:ea typeface="Arial" charset="0"/>
                <a:cs typeface="Arial" charset="0"/>
              </a:rPr>
              <a:t>P</a:t>
            </a:r>
            <a:r>
              <a:rPr lang="en-US" sz="1200" baseline="-25000" dirty="0">
                <a:solidFill>
                  <a:srgbClr val="00B050"/>
                </a:solidFill>
                <a:latin typeface="Arial" charset="0"/>
                <a:ea typeface="Arial" charset="0"/>
                <a:cs typeface="Arial" charset="0"/>
              </a:rPr>
              <a:t>3</a:t>
            </a:r>
            <a:r>
              <a:rPr lang="en-US" sz="1200" baseline="30000" dirty="0" smtClean="0">
                <a:solidFill>
                  <a:srgbClr val="00B050"/>
                </a:solidFill>
                <a:latin typeface="Arial" charset="0"/>
                <a:ea typeface="Arial" charset="0"/>
                <a:cs typeface="Arial" charset="0"/>
              </a:rPr>
              <a:t>B</a:t>
            </a:r>
            <a:endParaRPr lang="en-US" sz="1200" dirty="0">
              <a:solidFill>
                <a:srgbClr val="00B050"/>
              </a:solidFill>
              <a:latin typeface="Arial" charset="0"/>
              <a:ea typeface="Arial" charset="0"/>
              <a:cs typeface="Arial" charset="0"/>
            </a:endParaRPr>
          </a:p>
        </p:txBody>
      </p:sp>
      <p:sp>
        <p:nvSpPr>
          <p:cNvPr id="19" name="TextBox 18"/>
          <p:cNvSpPr txBox="1"/>
          <p:nvPr/>
        </p:nvSpPr>
        <p:spPr>
          <a:xfrm>
            <a:off x="3871247" y="4329236"/>
            <a:ext cx="490443" cy="276999"/>
          </a:xfrm>
          <a:prstGeom prst="rect">
            <a:avLst/>
          </a:prstGeom>
          <a:noFill/>
          <a:ln>
            <a:noFill/>
          </a:ln>
        </p:spPr>
        <p:txBody>
          <a:bodyPr wrap="square" rtlCol="0">
            <a:spAutoFit/>
          </a:bodyPr>
          <a:lstStyle/>
          <a:p>
            <a:r>
              <a:rPr lang="en-US" sz="1200" dirty="0" smtClean="0">
                <a:solidFill>
                  <a:schemeClr val="accent2">
                    <a:lumMod val="75000"/>
                  </a:schemeClr>
                </a:solidFill>
                <a:latin typeface="Arial" charset="0"/>
                <a:ea typeface="Arial" charset="0"/>
                <a:cs typeface="Arial" charset="0"/>
              </a:rPr>
              <a:t>P</a:t>
            </a:r>
            <a:r>
              <a:rPr lang="en-US" sz="1200" baseline="-25000" dirty="0">
                <a:solidFill>
                  <a:schemeClr val="accent2">
                    <a:lumMod val="75000"/>
                  </a:schemeClr>
                </a:solidFill>
                <a:latin typeface="Arial" charset="0"/>
                <a:ea typeface="Arial" charset="0"/>
                <a:cs typeface="Arial" charset="0"/>
              </a:rPr>
              <a:t>4</a:t>
            </a:r>
            <a:r>
              <a:rPr lang="en-US" sz="1200" baseline="30000" dirty="0" smtClean="0">
                <a:solidFill>
                  <a:schemeClr val="accent2">
                    <a:lumMod val="75000"/>
                  </a:schemeClr>
                </a:solidFill>
                <a:latin typeface="Arial" charset="0"/>
                <a:ea typeface="Arial" charset="0"/>
                <a:cs typeface="Arial" charset="0"/>
              </a:rPr>
              <a:t>B</a:t>
            </a:r>
            <a:endParaRPr lang="en-US" sz="1200" dirty="0">
              <a:solidFill>
                <a:schemeClr val="accent2">
                  <a:lumMod val="75000"/>
                </a:schemeClr>
              </a:solidFill>
              <a:latin typeface="Arial" charset="0"/>
              <a:ea typeface="Arial" charset="0"/>
              <a:cs typeface="Arial" charset="0"/>
            </a:endParaRPr>
          </a:p>
        </p:txBody>
      </p:sp>
      <p:sp>
        <p:nvSpPr>
          <p:cNvPr id="20" name="TextBox 19"/>
          <p:cNvSpPr txBox="1"/>
          <p:nvPr/>
        </p:nvSpPr>
        <p:spPr>
          <a:xfrm>
            <a:off x="302447" y="4099935"/>
            <a:ext cx="490443" cy="276999"/>
          </a:xfrm>
          <a:prstGeom prst="rect">
            <a:avLst/>
          </a:prstGeom>
          <a:noFill/>
        </p:spPr>
        <p:txBody>
          <a:bodyPr wrap="square" rtlCol="0">
            <a:spAutoFit/>
          </a:bodyPr>
          <a:lstStyle/>
          <a:p>
            <a:r>
              <a:rPr lang="en-US" sz="1200" dirty="0" smtClean="0">
                <a:solidFill>
                  <a:srgbClr val="FF0000"/>
                </a:solidFill>
                <a:latin typeface="Arial" charset="0"/>
                <a:ea typeface="Arial" charset="0"/>
                <a:cs typeface="Arial" charset="0"/>
              </a:rPr>
              <a:t>P</a:t>
            </a:r>
            <a:r>
              <a:rPr lang="en-US" sz="1200" baseline="-25000" dirty="0" smtClean="0">
                <a:solidFill>
                  <a:srgbClr val="FF0000"/>
                </a:solidFill>
                <a:latin typeface="Arial" charset="0"/>
                <a:ea typeface="Arial" charset="0"/>
                <a:cs typeface="Arial" charset="0"/>
              </a:rPr>
              <a:t>1</a:t>
            </a:r>
            <a:r>
              <a:rPr lang="en-US" sz="1200" baseline="30000" dirty="0" smtClean="0">
                <a:solidFill>
                  <a:srgbClr val="FF0000"/>
                </a:solidFill>
                <a:latin typeface="Arial" charset="0"/>
                <a:ea typeface="Arial" charset="0"/>
                <a:cs typeface="Arial" charset="0"/>
              </a:rPr>
              <a:t>A</a:t>
            </a:r>
            <a:endParaRPr lang="en-US" sz="1200" dirty="0">
              <a:solidFill>
                <a:srgbClr val="FF0000"/>
              </a:solidFill>
              <a:latin typeface="Arial" charset="0"/>
              <a:ea typeface="Arial" charset="0"/>
              <a:cs typeface="Arial" charset="0"/>
            </a:endParaRPr>
          </a:p>
        </p:txBody>
      </p:sp>
      <p:sp>
        <p:nvSpPr>
          <p:cNvPr id="21" name="TextBox 20"/>
          <p:cNvSpPr txBox="1"/>
          <p:nvPr/>
        </p:nvSpPr>
        <p:spPr>
          <a:xfrm>
            <a:off x="467992" y="2104214"/>
            <a:ext cx="490443" cy="276999"/>
          </a:xfrm>
          <a:prstGeom prst="rect">
            <a:avLst/>
          </a:prstGeom>
          <a:noFill/>
        </p:spPr>
        <p:txBody>
          <a:bodyPr wrap="square" rtlCol="0">
            <a:spAutoFit/>
          </a:bodyPr>
          <a:lstStyle/>
          <a:p>
            <a:r>
              <a:rPr lang="en-US" sz="1200" dirty="0" smtClean="0">
                <a:solidFill>
                  <a:srgbClr val="00B0F0"/>
                </a:solidFill>
                <a:latin typeface="Arial" charset="0"/>
                <a:ea typeface="Arial" charset="0"/>
                <a:cs typeface="Arial" charset="0"/>
              </a:rPr>
              <a:t>P</a:t>
            </a:r>
            <a:r>
              <a:rPr lang="en-US" sz="1200" baseline="-25000" dirty="0" smtClean="0">
                <a:solidFill>
                  <a:srgbClr val="00B0F0"/>
                </a:solidFill>
                <a:latin typeface="Arial" charset="0"/>
                <a:ea typeface="Arial" charset="0"/>
                <a:cs typeface="Arial" charset="0"/>
              </a:rPr>
              <a:t>2</a:t>
            </a:r>
            <a:r>
              <a:rPr lang="en-US" sz="1200" baseline="30000" dirty="0">
                <a:solidFill>
                  <a:srgbClr val="00B0F0"/>
                </a:solidFill>
                <a:latin typeface="Arial" charset="0"/>
                <a:ea typeface="Arial" charset="0"/>
                <a:cs typeface="Arial" charset="0"/>
              </a:rPr>
              <a:t>A</a:t>
            </a:r>
            <a:endParaRPr lang="en-US" sz="1200" dirty="0">
              <a:solidFill>
                <a:srgbClr val="00B0F0"/>
              </a:solidFill>
              <a:latin typeface="Arial" charset="0"/>
              <a:ea typeface="Arial" charset="0"/>
              <a:cs typeface="Arial" charset="0"/>
            </a:endParaRPr>
          </a:p>
        </p:txBody>
      </p:sp>
      <p:sp>
        <p:nvSpPr>
          <p:cNvPr id="22" name="TextBox 21"/>
          <p:cNvSpPr txBox="1"/>
          <p:nvPr/>
        </p:nvSpPr>
        <p:spPr>
          <a:xfrm>
            <a:off x="50228" y="6273209"/>
            <a:ext cx="5814788" cy="1107996"/>
          </a:xfrm>
          <a:prstGeom prst="rect">
            <a:avLst/>
          </a:prstGeom>
          <a:noFill/>
        </p:spPr>
        <p:txBody>
          <a:bodyPr wrap="square" rtlCol="0">
            <a:spAutoFit/>
          </a:bodyPr>
          <a:lstStyle/>
          <a:p>
            <a:r>
              <a:rPr lang="en-US" sz="1100" b="1" dirty="0" smtClean="0">
                <a:latin typeface="Arial" charset="0"/>
                <a:ea typeface="Arial" charset="0"/>
                <a:cs typeface="Arial" charset="0"/>
              </a:rPr>
              <a:t>Figure 6: </a:t>
            </a:r>
            <a:r>
              <a:rPr lang="en-US" sz="1100" dirty="0" smtClean="0">
                <a:latin typeface="Arial" charset="0"/>
                <a:ea typeface="Arial" charset="0"/>
                <a:cs typeface="Arial" charset="0"/>
              </a:rPr>
              <a:t>Secondary structures for two pseudoknot containing families: (A) Bacterial RNase P class A </a:t>
            </a:r>
            <a:r>
              <a:rPr lang="mr-IN" sz="1100" dirty="0" smtClean="0">
                <a:latin typeface="Arial" charset="0"/>
                <a:ea typeface="Arial" charset="0"/>
                <a:cs typeface="Arial" charset="0"/>
              </a:rPr>
              <a:t>–</a:t>
            </a:r>
            <a:r>
              <a:rPr lang="en-US" sz="1100" dirty="0" smtClean="0">
                <a:latin typeface="Arial" charset="0"/>
                <a:ea typeface="Arial" charset="0"/>
                <a:cs typeface="Arial" charset="0"/>
              </a:rPr>
              <a:t> RF00010 and (B) transfer-messenger RNA (RF00023), taken from </a:t>
            </a:r>
            <a:r>
              <a:rPr lang="en-US" sz="1100" dirty="0" err="1" smtClean="0">
                <a:latin typeface="Arial" charset="0"/>
                <a:ea typeface="Arial" charset="0"/>
                <a:cs typeface="Arial" charset="0"/>
              </a:rPr>
              <a:t>Rfam</a:t>
            </a:r>
            <a:r>
              <a:rPr lang="en-US" sz="1100" dirty="0" smtClean="0">
                <a:latin typeface="Arial" charset="0"/>
                <a:ea typeface="Arial" charset="0"/>
                <a:cs typeface="Arial" charset="0"/>
              </a:rPr>
              <a:t>. Structures show the folded nested secondary structure, with the regions in the sequence with non-nested pseudoknots annotated by colored rings and labelled </a:t>
            </a:r>
            <a:r>
              <a:rPr lang="en-US" sz="1100" dirty="0" err="1" smtClean="0">
                <a:latin typeface="Arial" charset="0"/>
                <a:ea typeface="Arial" charset="0"/>
                <a:cs typeface="Arial" charset="0"/>
              </a:rPr>
              <a:t>P</a:t>
            </a:r>
            <a:r>
              <a:rPr lang="en-US" sz="1100" baseline="-25000" dirty="0" err="1" smtClean="0">
                <a:latin typeface="Arial" charset="0"/>
                <a:ea typeface="Arial" charset="0"/>
                <a:cs typeface="Arial" charset="0"/>
              </a:rPr>
              <a:t>x</a:t>
            </a:r>
            <a:r>
              <a:rPr lang="en-US" sz="1100" baseline="30000" dirty="0" err="1" smtClean="0">
                <a:latin typeface="Arial" charset="0"/>
                <a:ea typeface="Arial" charset="0"/>
                <a:cs typeface="Arial" charset="0"/>
              </a:rPr>
              <a:t>F</a:t>
            </a:r>
            <a:r>
              <a:rPr lang="en-US" sz="1100" baseline="30000" dirty="0" smtClean="0">
                <a:latin typeface="Arial" charset="0"/>
                <a:ea typeface="Arial" charset="0"/>
                <a:cs typeface="Arial" charset="0"/>
              </a:rPr>
              <a:t> </a:t>
            </a:r>
            <a:r>
              <a:rPr lang="en-US" sz="1100" dirty="0" smtClean="0">
                <a:latin typeface="Arial" charset="0"/>
                <a:ea typeface="Arial" charset="0"/>
                <a:cs typeface="Arial" charset="0"/>
              </a:rPr>
              <a:t>where </a:t>
            </a:r>
            <a:r>
              <a:rPr lang="en-US" sz="1100" i="1" dirty="0" smtClean="0">
                <a:latin typeface="Arial" charset="0"/>
                <a:ea typeface="Arial" charset="0"/>
                <a:cs typeface="Arial" charset="0"/>
              </a:rPr>
              <a:t>F </a:t>
            </a:r>
            <a:r>
              <a:rPr lang="en-US" sz="1100" dirty="0" smtClean="0">
                <a:latin typeface="Arial" charset="0"/>
                <a:ea typeface="Arial" charset="0"/>
                <a:cs typeface="Arial" charset="0"/>
              </a:rPr>
              <a:t>refers which to which family, and </a:t>
            </a:r>
            <a:r>
              <a:rPr lang="en-US" sz="1100" i="1" dirty="0">
                <a:latin typeface="Arial" charset="0"/>
                <a:ea typeface="Arial" charset="0"/>
                <a:cs typeface="Arial" charset="0"/>
              </a:rPr>
              <a:t>x</a:t>
            </a:r>
            <a:r>
              <a:rPr lang="en-US" sz="1100" dirty="0" smtClean="0">
                <a:latin typeface="Arial" charset="0"/>
                <a:ea typeface="Arial" charset="0"/>
                <a:cs typeface="Arial" charset="0"/>
              </a:rPr>
              <a:t> refers to the pseudoknot number. Folded structure annotations follow same key as Figure 5.  </a:t>
            </a:r>
            <a:endParaRPr lang="en-US" sz="1100" b="1" dirty="0">
              <a:latin typeface="Arial" charset="0"/>
              <a:ea typeface="Arial" charset="0"/>
              <a:cs typeface="Arial" charset="0"/>
            </a:endParaRPr>
          </a:p>
        </p:txBody>
      </p:sp>
      <p:sp>
        <p:nvSpPr>
          <p:cNvPr id="23" name="TextBox 22"/>
          <p:cNvSpPr txBox="1"/>
          <p:nvPr/>
        </p:nvSpPr>
        <p:spPr>
          <a:xfrm>
            <a:off x="3481439" y="1451655"/>
            <a:ext cx="318052" cy="400110"/>
          </a:xfrm>
          <a:prstGeom prst="rect">
            <a:avLst/>
          </a:prstGeom>
          <a:noFill/>
        </p:spPr>
        <p:txBody>
          <a:bodyPr wrap="square" rtlCol="0">
            <a:spAutoFit/>
          </a:bodyPr>
          <a:lstStyle/>
          <a:p>
            <a:r>
              <a:rPr lang="en-US" sz="2000" b="1" dirty="0"/>
              <a:t>B</a:t>
            </a:r>
            <a:endParaRPr lang="en-US" b="1" dirty="0"/>
          </a:p>
        </p:txBody>
      </p:sp>
      <p:sp>
        <p:nvSpPr>
          <p:cNvPr id="24" name="TextBox 23"/>
          <p:cNvSpPr txBox="1"/>
          <p:nvPr/>
        </p:nvSpPr>
        <p:spPr>
          <a:xfrm>
            <a:off x="50228" y="1451655"/>
            <a:ext cx="318052" cy="400110"/>
          </a:xfrm>
          <a:prstGeom prst="rect">
            <a:avLst/>
          </a:prstGeom>
          <a:noFill/>
        </p:spPr>
        <p:txBody>
          <a:bodyPr wrap="square" rtlCol="0">
            <a:spAutoFit/>
          </a:bodyPr>
          <a:lstStyle/>
          <a:p>
            <a:r>
              <a:rPr lang="en-US" sz="2000" b="1" dirty="0"/>
              <a:t>A</a:t>
            </a:r>
            <a:endParaRPr lang="en-US" b="1" dirty="0"/>
          </a:p>
        </p:txBody>
      </p:sp>
    </p:spTree>
    <p:extLst>
      <p:ext uri="{BB962C8B-B14F-4D97-AF65-F5344CB8AC3E}">
        <p14:creationId xmlns:p14="http://schemas.microsoft.com/office/powerpoint/2010/main" val="9375051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3689497"/>
            <a:ext cx="5814788" cy="769441"/>
          </a:xfrm>
          <a:prstGeom prst="rect">
            <a:avLst/>
          </a:prstGeom>
          <a:noFill/>
        </p:spPr>
        <p:txBody>
          <a:bodyPr wrap="square" rtlCol="0">
            <a:spAutoFit/>
          </a:bodyPr>
          <a:lstStyle/>
          <a:p>
            <a:r>
              <a:rPr lang="en-US" sz="1100" b="1" dirty="0" smtClean="0">
                <a:latin typeface="Arial" charset="0"/>
                <a:ea typeface="Arial" charset="0"/>
                <a:cs typeface="Arial" charset="0"/>
              </a:rPr>
              <a:t>Figure 6 continued: </a:t>
            </a:r>
            <a:r>
              <a:rPr lang="en-US" sz="1100" dirty="0" smtClean="0">
                <a:latin typeface="Arial" charset="0"/>
                <a:ea typeface="Arial" charset="0"/>
                <a:cs typeface="Arial" charset="0"/>
              </a:rPr>
              <a:t>comparing the </a:t>
            </a:r>
            <a:r>
              <a:rPr lang="en-US" sz="1100" dirty="0" err="1" smtClean="0">
                <a:latin typeface="Arial" charset="0"/>
                <a:ea typeface="Arial" charset="0"/>
                <a:cs typeface="Arial" charset="0"/>
              </a:rPr>
              <a:t>SoM</a:t>
            </a:r>
            <a:r>
              <a:rPr lang="en-US" sz="1100" dirty="0" smtClean="0">
                <a:latin typeface="Arial" charset="0"/>
                <a:ea typeface="Arial" charset="0"/>
                <a:cs typeface="Arial" charset="0"/>
              </a:rPr>
              <a:t> scores of the trained MLPs with WC annotations and Infernal SS predictions for </a:t>
            </a:r>
            <a:r>
              <a:rPr lang="de-DE" sz="1100" dirty="0" smtClean="0">
                <a:latin typeface="Arial" charset="0"/>
                <a:ea typeface="Arial" charset="0"/>
                <a:cs typeface="Arial" charset="0"/>
              </a:rPr>
              <a:t>(C) </a:t>
            </a:r>
            <a:r>
              <a:rPr lang="de-DE" sz="1100" dirty="0" err="1" smtClean="0">
                <a:latin typeface="Arial" charset="0"/>
                <a:ea typeface="Arial" charset="0"/>
                <a:cs typeface="Arial" charset="0"/>
              </a:rPr>
              <a:t>Bacterial</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RNase</a:t>
            </a:r>
            <a:r>
              <a:rPr lang="de-DE" sz="1100" dirty="0" smtClean="0">
                <a:latin typeface="Arial" charset="0"/>
                <a:ea typeface="Arial" charset="0"/>
                <a:cs typeface="Arial" charset="0"/>
              </a:rPr>
              <a:t> P </a:t>
            </a:r>
            <a:r>
              <a:rPr lang="de-DE" sz="1100" dirty="0" err="1" smtClean="0">
                <a:latin typeface="Arial" charset="0"/>
                <a:ea typeface="Arial" charset="0"/>
                <a:cs typeface="Arial" charset="0"/>
              </a:rPr>
              <a:t>and</a:t>
            </a:r>
            <a:r>
              <a:rPr lang="de-DE" sz="1100" dirty="0" smtClean="0">
                <a:latin typeface="Arial" charset="0"/>
                <a:ea typeface="Arial" charset="0"/>
                <a:cs typeface="Arial" charset="0"/>
              </a:rPr>
              <a:t> (D) transfer-</a:t>
            </a:r>
            <a:r>
              <a:rPr lang="de-DE" sz="1100" dirty="0" err="1" smtClean="0">
                <a:latin typeface="Arial" charset="0"/>
                <a:ea typeface="Arial" charset="0"/>
                <a:cs typeface="Arial" charset="0"/>
              </a:rPr>
              <a:t>messenger</a:t>
            </a:r>
            <a:r>
              <a:rPr lang="de-DE" sz="1100" dirty="0" smtClean="0">
                <a:latin typeface="Arial" charset="0"/>
                <a:ea typeface="Arial" charset="0"/>
                <a:cs typeface="Arial" charset="0"/>
              </a:rPr>
              <a:t> RNA. Plots on </a:t>
            </a:r>
            <a:r>
              <a:rPr lang="de-DE" sz="1100" dirty="0" err="1" smtClean="0">
                <a:latin typeface="Arial" charset="0"/>
                <a:ea typeface="Arial" charset="0"/>
                <a:cs typeface="Arial" charset="0"/>
              </a:rPr>
              <a:t>the</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left</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show</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the</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SoM</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scores</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compared</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against</a:t>
            </a:r>
            <a:r>
              <a:rPr lang="de-DE" sz="1100" dirty="0" smtClean="0">
                <a:latin typeface="Arial" charset="0"/>
                <a:ea typeface="Arial" charset="0"/>
                <a:cs typeface="Arial" charset="0"/>
              </a:rPr>
              <a:t> WC </a:t>
            </a:r>
            <a:r>
              <a:rPr lang="de-DE" sz="1100" dirty="0" err="1" smtClean="0">
                <a:latin typeface="Arial" charset="0"/>
                <a:ea typeface="Arial" charset="0"/>
                <a:cs typeface="Arial" charset="0"/>
              </a:rPr>
              <a:t>annnotations</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and</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plots</a:t>
            </a:r>
            <a:r>
              <a:rPr lang="de-DE" sz="1100" dirty="0" smtClean="0">
                <a:latin typeface="Arial" charset="0"/>
                <a:ea typeface="Arial" charset="0"/>
                <a:cs typeface="Arial" charset="0"/>
              </a:rPr>
              <a:t> on </a:t>
            </a:r>
            <a:r>
              <a:rPr lang="de-DE" sz="1100" dirty="0" err="1" smtClean="0">
                <a:latin typeface="Arial" charset="0"/>
                <a:ea typeface="Arial" charset="0"/>
                <a:cs typeface="Arial" charset="0"/>
              </a:rPr>
              <a:t>the</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right</a:t>
            </a:r>
            <a:endParaRPr lang="en-US" sz="1100" b="1" dirty="0">
              <a:latin typeface="Arial" charset="0"/>
              <a:ea typeface="Arial" charset="0"/>
              <a:cs typeface="Arial" charset="0"/>
            </a:endParaRPr>
          </a:p>
        </p:txBody>
      </p:sp>
    </p:spTree>
    <p:extLst>
      <p:ext uri="{BB962C8B-B14F-4D97-AF65-F5344CB8AC3E}">
        <p14:creationId xmlns:p14="http://schemas.microsoft.com/office/powerpoint/2010/main" val="7414045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993888"/>
            <a:ext cx="5943600" cy="208026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55213"/>
            <a:ext cx="5943600" cy="1783080"/>
          </a:xfrm>
          <a:prstGeom prst="rect">
            <a:avLst/>
          </a:prstGeom>
        </p:spPr>
      </p:pic>
      <p:sp>
        <p:nvSpPr>
          <p:cNvPr id="7" name="TextBox 6"/>
          <p:cNvSpPr txBox="1"/>
          <p:nvPr/>
        </p:nvSpPr>
        <p:spPr>
          <a:xfrm>
            <a:off x="0" y="5658679"/>
            <a:ext cx="5943600" cy="2462213"/>
          </a:xfrm>
          <a:prstGeom prst="rect">
            <a:avLst/>
          </a:prstGeom>
          <a:noFill/>
        </p:spPr>
        <p:txBody>
          <a:bodyPr wrap="square" rtlCol="0">
            <a:spAutoFit/>
          </a:bodyPr>
          <a:lstStyle/>
          <a:p>
            <a:pPr algn="just"/>
            <a:r>
              <a:rPr lang="en-US" sz="1100" b="1" dirty="0">
                <a:latin typeface="Arial" charset="0"/>
                <a:ea typeface="Arial" charset="0"/>
                <a:cs typeface="Arial" charset="0"/>
              </a:rPr>
              <a:t>Figure 9</a:t>
            </a:r>
            <a:r>
              <a:rPr lang="en-US" sz="1100" dirty="0">
                <a:latin typeface="Arial" charset="0"/>
                <a:ea typeface="Arial" charset="0"/>
                <a:cs typeface="Arial" charset="0"/>
              </a:rPr>
              <a:t>: (A) the TPR was calculated for each trained MLP where the top 0.7C </a:t>
            </a:r>
            <a:r>
              <a:rPr lang="en-US" sz="1100" dirty="0" err="1">
                <a:latin typeface="Arial" charset="0"/>
                <a:ea typeface="Arial" charset="0"/>
                <a:cs typeface="Arial" charset="0"/>
              </a:rPr>
              <a:t>SoM</a:t>
            </a:r>
            <a:r>
              <a:rPr lang="en-US" sz="1100" dirty="0">
                <a:latin typeface="Arial" charset="0"/>
                <a:ea typeface="Arial" charset="0"/>
                <a:cs typeface="Arial" charset="0"/>
              </a:rPr>
              <a:t> scores were called positive contacts. These were plotted against the alignment depth (M) and effective depth (</a:t>
            </a:r>
            <a:r>
              <a:rPr lang="en-US" sz="1100" dirty="0" err="1">
                <a:latin typeface="Arial" charset="0"/>
                <a:ea typeface="Arial" charset="0"/>
                <a:cs typeface="Arial" charset="0"/>
              </a:rPr>
              <a:t>M</a:t>
            </a:r>
            <a:r>
              <a:rPr lang="en-US" sz="1100" baseline="-25000" dirty="0" err="1">
                <a:latin typeface="Arial" charset="0"/>
                <a:ea typeface="Arial" charset="0"/>
                <a:cs typeface="Arial" charset="0"/>
              </a:rPr>
              <a:t>eff</a:t>
            </a:r>
            <a:r>
              <a:rPr lang="en-US" sz="1100" dirty="0">
                <a:latin typeface="Arial" charset="0"/>
                <a:ea typeface="Arial" charset="0"/>
                <a:cs typeface="Arial" charset="0"/>
              </a:rPr>
              <a:t>) in ascending order. There is no noticeable trend between MLP performance and alignment depth across all the families. (B) For a given family, the depth of the training alignment was systematically reduced, with an individual MLP trained on each training depth, thus controlling for other confounding factors in the alignment. The summary TPR and the model accuracy (in classifying the test set) of each trained MLP is plotted against the training set depth for 9 different families. This shows a general decreasing trend in classification and structure learning performance as the model has fewer training sequences. Each line corresponds to a different RNA family, and the lines are </a:t>
            </a:r>
            <a:r>
              <a:rPr lang="en-US" sz="1100" dirty="0" err="1">
                <a:latin typeface="Arial" charset="0"/>
                <a:ea typeface="Arial" charset="0"/>
                <a:cs typeface="Arial" charset="0"/>
              </a:rPr>
              <a:t>coloured</a:t>
            </a:r>
            <a:r>
              <a:rPr lang="en-US" sz="1100" dirty="0">
                <a:latin typeface="Arial" charset="0"/>
                <a:ea typeface="Arial" charset="0"/>
                <a:cs typeface="Arial" charset="0"/>
              </a:rPr>
              <a:t> by the length of the MSA of that family. The MSA length is bracketed next to the </a:t>
            </a:r>
            <a:r>
              <a:rPr lang="en-US" sz="1100" dirty="0" err="1">
                <a:latin typeface="Arial" charset="0"/>
                <a:ea typeface="Arial" charset="0"/>
                <a:cs typeface="Arial" charset="0"/>
              </a:rPr>
              <a:t>Rfam</a:t>
            </a:r>
            <a:r>
              <a:rPr lang="en-US" sz="1100" dirty="0">
                <a:latin typeface="Arial" charset="0"/>
                <a:ea typeface="Arial" charset="0"/>
                <a:cs typeface="Arial" charset="0"/>
              </a:rPr>
              <a:t> ID in the legend. </a:t>
            </a:r>
            <a:endParaRPr lang="en-US" sz="1100" b="0" dirty="0" smtClean="0">
              <a:effectLst/>
              <a:latin typeface="Arial" charset="0"/>
              <a:ea typeface="Arial" charset="0"/>
              <a:cs typeface="Arial" charset="0"/>
            </a:endParaRPr>
          </a:p>
          <a:p>
            <a:pPr algn="just"/>
            <a:r>
              <a:rPr lang="en-US" sz="1100" dirty="0" smtClean="0">
                <a:latin typeface="Arial" charset="0"/>
                <a:ea typeface="Arial" charset="0"/>
                <a:cs typeface="Arial" charset="0"/>
              </a:rPr>
              <a:t/>
            </a:r>
            <a:br>
              <a:rPr lang="en-US" sz="1100" dirty="0" smtClean="0">
                <a:latin typeface="Arial" charset="0"/>
                <a:ea typeface="Arial" charset="0"/>
                <a:cs typeface="Arial" charset="0"/>
              </a:rPr>
            </a:br>
            <a:endParaRPr lang="en-US" sz="1100" dirty="0">
              <a:latin typeface="Arial" charset="0"/>
              <a:ea typeface="Arial" charset="0"/>
              <a:cs typeface="Arial" charset="0"/>
            </a:endParaRPr>
          </a:p>
        </p:txBody>
      </p:sp>
      <p:sp>
        <p:nvSpPr>
          <p:cNvPr id="8" name="TextBox 7"/>
          <p:cNvSpPr txBox="1"/>
          <p:nvPr/>
        </p:nvSpPr>
        <p:spPr>
          <a:xfrm>
            <a:off x="132521" y="255103"/>
            <a:ext cx="318052" cy="400110"/>
          </a:xfrm>
          <a:prstGeom prst="rect">
            <a:avLst/>
          </a:prstGeom>
          <a:noFill/>
        </p:spPr>
        <p:txBody>
          <a:bodyPr wrap="square" rtlCol="0">
            <a:spAutoFit/>
          </a:bodyPr>
          <a:lstStyle/>
          <a:p>
            <a:r>
              <a:rPr lang="en-US" sz="2000" b="1" dirty="0" smtClean="0"/>
              <a:t>A</a:t>
            </a:r>
            <a:endParaRPr lang="en-US" b="1" dirty="0"/>
          </a:p>
        </p:txBody>
      </p:sp>
      <p:sp>
        <p:nvSpPr>
          <p:cNvPr id="9" name="TextBox 8"/>
          <p:cNvSpPr txBox="1"/>
          <p:nvPr/>
        </p:nvSpPr>
        <p:spPr>
          <a:xfrm>
            <a:off x="132521" y="2638348"/>
            <a:ext cx="318052" cy="400110"/>
          </a:xfrm>
          <a:prstGeom prst="rect">
            <a:avLst/>
          </a:prstGeom>
          <a:noFill/>
        </p:spPr>
        <p:txBody>
          <a:bodyPr wrap="square" rtlCol="0">
            <a:spAutoFit/>
          </a:bodyPr>
          <a:lstStyle/>
          <a:p>
            <a:r>
              <a:rPr lang="en-US" sz="2000" b="1" dirty="0"/>
              <a:t>B</a:t>
            </a:r>
            <a:endParaRPr lang="en-US" b="1" dirty="0"/>
          </a:p>
        </p:txBody>
      </p:sp>
    </p:spTree>
    <p:extLst>
      <p:ext uri="{BB962C8B-B14F-4D97-AF65-F5344CB8AC3E}">
        <p14:creationId xmlns:p14="http://schemas.microsoft.com/office/powerpoint/2010/main" val="8927949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2691" y="0"/>
            <a:ext cx="1384300" cy="1651000"/>
          </a:xfrm>
          <a:prstGeom prst="rect">
            <a:avLst/>
          </a:prstGeom>
        </p:spPr>
      </p:pic>
      <p:sp>
        <p:nvSpPr>
          <p:cNvPr id="7" name="TextBox 6"/>
          <p:cNvSpPr txBox="1"/>
          <p:nvPr/>
        </p:nvSpPr>
        <p:spPr>
          <a:xfrm>
            <a:off x="0" y="6275219"/>
            <a:ext cx="5943600" cy="1954381"/>
          </a:xfrm>
          <a:prstGeom prst="rect">
            <a:avLst/>
          </a:prstGeom>
          <a:noFill/>
        </p:spPr>
        <p:txBody>
          <a:bodyPr wrap="square" rtlCol="0">
            <a:spAutoFit/>
          </a:bodyPr>
          <a:lstStyle/>
          <a:p>
            <a:r>
              <a:rPr lang="en-US" sz="1100" b="1" dirty="0" smtClean="0">
                <a:latin typeface="Arial" charset="0"/>
                <a:ea typeface="Arial" charset="0"/>
                <a:cs typeface="Arial" charset="0"/>
              </a:rPr>
              <a:t>Figure 10: </a:t>
            </a:r>
            <a:r>
              <a:rPr lang="en-US" sz="1100" dirty="0" smtClean="0">
                <a:latin typeface="Arial" charset="0"/>
                <a:ea typeface="Arial" charset="0"/>
                <a:cs typeface="Arial" charset="0"/>
              </a:rPr>
              <a:t>(A) Folded secondary structure of </a:t>
            </a:r>
            <a:r>
              <a:rPr lang="en-US" sz="1100" dirty="0" err="1" smtClean="0">
                <a:latin typeface="Arial" charset="0"/>
                <a:ea typeface="Arial" charset="0"/>
                <a:cs typeface="Arial" charset="0"/>
              </a:rPr>
              <a:t>tRNA</a:t>
            </a:r>
            <a:r>
              <a:rPr lang="en-US" sz="1100" dirty="0" smtClean="0">
                <a:latin typeface="Arial" charset="0"/>
                <a:ea typeface="Arial" charset="0"/>
                <a:cs typeface="Arial" charset="0"/>
              </a:rPr>
              <a:t> </a:t>
            </a:r>
            <a:r>
              <a:rPr lang="mr-IN" sz="1100" dirty="0" smtClean="0">
                <a:latin typeface="Arial" charset="0"/>
                <a:ea typeface="Arial" charset="0"/>
                <a:cs typeface="Arial" charset="0"/>
              </a:rPr>
              <a:t>–</a:t>
            </a:r>
            <a:r>
              <a:rPr lang="en-US" sz="1100" dirty="0" smtClean="0">
                <a:latin typeface="Arial" charset="0"/>
                <a:ea typeface="Arial" charset="0"/>
                <a:cs typeface="Arial" charset="0"/>
              </a:rPr>
              <a:t> RF00005 from </a:t>
            </a:r>
            <a:r>
              <a:rPr lang="en-US" sz="1100" dirty="0" err="1" smtClean="0">
                <a:latin typeface="Arial" charset="0"/>
                <a:ea typeface="Arial" charset="0"/>
                <a:cs typeface="Arial" charset="0"/>
              </a:rPr>
              <a:t>Rfam</a:t>
            </a:r>
            <a:r>
              <a:rPr lang="en-US" sz="1100" dirty="0" smtClean="0">
                <a:latin typeface="Arial" charset="0"/>
                <a:ea typeface="Arial" charset="0"/>
                <a:cs typeface="Arial" charset="0"/>
              </a:rPr>
              <a:t>. (B) Results from </a:t>
            </a:r>
            <a:r>
              <a:rPr lang="en-US" sz="1100" dirty="0" err="1" smtClean="0">
                <a:latin typeface="Arial" charset="0"/>
                <a:ea typeface="Arial" charset="0"/>
                <a:cs typeface="Arial" charset="0"/>
              </a:rPr>
              <a:t>SoM</a:t>
            </a:r>
            <a:r>
              <a:rPr lang="en-US" sz="1100" dirty="0" smtClean="0">
                <a:latin typeface="Arial" charset="0"/>
                <a:ea typeface="Arial" charset="0"/>
                <a:cs typeface="Arial" charset="0"/>
              </a:rPr>
              <a:t> performed on an MLP trained on the </a:t>
            </a:r>
            <a:r>
              <a:rPr lang="en-US" sz="1100" dirty="0" err="1" smtClean="0">
                <a:latin typeface="Arial" charset="0"/>
                <a:ea typeface="Arial" charset="0"/>
                <a:cs typeface="Arial" charset="0"/>
              </a:rPr>
              <a:t>tRNA</a:t>
            </a:r>
            <a:r>
              <a:rPr lang="en-US" sz="1100" dirty="0" smtClean="0">
                <a:latin typeface="Arial" charset="0"/>
                <a:ea typeface="Arial" charset="0"/>
                <a:cs typeface="Arial" charset="0"/>
              </a:rPr>
              <a:t> reduced </a:t>
            </a:r>
            <a:r>
              <a:rPr lang="en-US" sz="1100" dirty="0" err="1" smtClean="0">
                <a:latin typeface="Arial" charset="0"/>
                <a:ea typeface="Arial" charset="0"/>
                <a:cs typeface="Arial" charset="0"/>
              </a:rPr>
              <a:t>Rfam</a:t>
            </a:r>
            <a:r>
              <a:rPr lang="en-US" sz="1100" dirty="0" smtClean="0">
                <a:latin typeface="Arial" charset="0"/>
                <a:ea typeface="Arial" charset="0"/>
                <a:cs typeface="Arial" charset="0"/>
              </a:rPr>
              <a:t> alignment (blue) and from an RNN trained on the unaligned </a:t>
            </a:r>
            <a:r>
              <a:rPr lang="en-US" sz="1100" dirty="0" err="1" smtClean="0">
                <a:latin typeface="Arial" charset="0"/>
                <a:ea typeface="Arial" charset="0"/>
                <a:cs typeface="Arial" charset="0"/>
              </a:rPr>
              <a:t>Rfam</a:t>
            </a:r>
            <a:r>
              <a:rPr lang="en-US" sz="1100" dirty="0" smtClean="0">
                <a:latin typeface="Arial" charset="0"/>
                <a:ea typeface="Arial" charset="0"/>
                <a:cs typeface="Arial" charset="0"/>
              </a:rPr>
              <a:t> sequences (blue-green). The RNN seems to be learning general regions corresponding to true base pairs in the structure, but the results are visibly much noisier than the MLP trained on the alignment. (B) Results from training the model on a simulated alignment with 100,000 sequences generated by Infernal. The MLP trained on the simulated aligned sequences shows very clear base pair learning, however when training on unaligned sequences the results are much noisier. The RNN trained on unaligned data performs better than the MLP on unaligned data, learning the regions of base pairing from each stem in the structure. The ticks on each </a:t>
            </a:r>
            <a:r>
              <a:rPr lang="en-US" sz="1100" dirty="0" err="1" smtClean="0">
                <a:latin typeface="Arial" charset="0"/>
                <a:ea typeface="Arial" charset="0"/>
                <a:cs typeface="Arial" charset="0"/>
              </a:rPr>
              <a:t>WCplot</a:t>
            </a:r>
            <a:r>
              <a:rPr lang="en-US" sz="1100" dirty="0" smtClean="0">
                <a:latin typeface="Arial" charset="0"/>
                <a:ea typeface="Arial" charset="0"/>
                <a:cs typeface="Arial" charset="0"/>
              </a:rPr>
              <a:t> correspond to the sequence position.</a:t>
            </a:r>
            <a:br>
              <a:rPr lang="en-US" sz="1100" dirty="0" smtClean="0">
                <a:latin typeface="Arial" charset="0"/>
                <a:ea typeface="Arial" charset="0"/>
                <a:cs typeface="Arial" charset="0"/>
              </a:rPr>
            </a:br>
            <a:endParaRPr lang="en-US" sz="1100" dirty="0">
              <a:latin typeface="Arial" charset="0"/>
              <a:ea typeface="Arial" charset="0"/>
              <a:cs typeface="Arial"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0212" y="1786212"/>
            <a:ext cx="1929809" cy="1929809"/>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69969" y="1786212"/>
            <a:ext cx="1929810" cy="1929810"/>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79650" y="4231405"/>
            <a:ext cx="1494878" cy="1494878"/>
          </a:xfrm>
          <a:prstGeom prst="rect">
            <a:avLst/>
          </a:prstGeom>
        </p:spPr>
      </p:pic>
      <p:pic>
        <p:nvPicPr>
          <p:cNvPr id="12" name="Pictur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37320" y="4231405"/>
            <a:ext cx="1528431" cy="1528431"/>
          </a:xfrm>
          <a:prstGeom prst="rect">
            <a:avLst/>
          </a:prstGeom>
        </p:spPr>
      </p:pic>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21980" y="4231406"/>
            <a:ext cx="1494878" cy="1494878"/>
          </a:xfrm>
          <a:prstGeom prst="rect">
            <a:avLst/>
          </a:prstGeom>
        </p:spPr>
      </p:pic>
      <p:pic>
        <p:nvPicPr>
          <p:cNvPr id="14" name="Picture 13"/>
          <p:cNvPicPr>
            <a:picLocks noChangeAspect="1"/>
          </p:cNvPicPr>
          <p:nvPr/>
        </p:nvPicPr>
        <p:blipFill rotWithShape="1">
          <a:blip r:embed="rId8">
            <a:extLst>
              <a:ext uri="{28A0092B-C50C-407E-A947-70E740481C1C}">
                <a14:useLocalDpi xmlns:a14="http://schemas.microsoft.com/office/drawing/2010/main" val="0"/>
              </a:ext>
            </a:extLst>
          </a:blip>
          <a:srcRect l="84973" t="2952" r="9230" b="3668"/>
          <a:stretch/>
        </p:blipFill>
        <p:spPr>
          <a:xfrm>
            <a:off x="2642070" y="2385650"/>
            <a:ext cx="142709" cy="730931"/>
          </a:xfrm>
          <a:prstGeom prst="rect">
            <a:avLst/>
          </a:prstGeom>
        </p:spPr>
      </p:pic>
      <p:pic>
        <p:nvPicPr>
          <p:cNvPr id="15" name="Picture 14"/>
          <p:cNvPicPr>
            <a:picLocks noChangeAspect="1"/>
          </p:cNvPicPr>
          <p:nvPr/>
        </p:nvPicPr>
        <p:blipFill rotWithShape="1">
          <a:blip r:embed="rId9">
            <a:extLst>
              <a:ext uri="{28A0092B-C50C-407E-A947-70E740481C1C}">
                <a14:useLocalDpi xmlns:a14="http://schemas.microsoft.com/office/drawing/2010/main" val="0"/>
              </a:ext>
            </a:extLst>
          </a:blip>
          <a:srcRect l="84437" t="3131" r="9722" b="6351"/>
          <a:stretch/>
        </p:blipFill>
        <p:spPr>
          <a:xfrm>
            <a:off x="5186302" y="2385650"/>
            <a:ext cx="155787" cy="749268"/>
          </a:xfrm>
          <a:prstGeom prst="rect">
            <a:avLst/>
          </a:prstGeom>
        </p:spPr>
      </p:pic>
      <p:sp>
        <p:nvSpPr>
          <p:cNvPr id="16" name="TextBox 15"/>
          <p:cNvSpPr txBox="1"/>
          <p:nvPr/>
        </p:nvSpPr>
        <p:spPr>
          <a:xfrm>
            <a:off x="1786362" y="67324"/>
            <a:ext cx="318052" cy="400110"/>
          </a:xfrm>
          <a:prstGeom prst="rect">
            <a:avLst/>
          </a:prstGeom>
          <a:noFill/>
        </p:spPr>
        <p:txBody>
          <a:bodyPr wrap="square" rtlCol="0">
            <a:spAutoFit/>
          </a:bodyPr>
          <a:lstStyle/>
          <a:p>
            <a:r>
              <a:rPr lang="en-US" sz="2000" b="1" dirty="0" smtClean="0"/>
              <a:t>A</a:t>
            </a:r>
            <a:endParaRPr lang="en-US" b="1" dirty="0"/>
          </a:p>
        </p:txBody>
      </p:sp>
      <p:sp>
        <p:nvSpPr>
          <p:cNvPr id="17" name="TextBox 16"/>
          <p:cNvSpPr txBox="1"/>
          <p:nvPr/>
        </p:nvSpPr>
        <p:spPr>
          <a:xfrm>
            <a:off x="198711" y="1662387"/>
            <a:ext cx="318052" cy="400110"/>
          </a:xfrm>
          <a:prstGeom prst="rect">
            <a:avLst/>
          </a:prstGeom>
          <a:noFill/>
        </p:spPr>
        <p:txBody>
          <a:bodyPr wrap="square" rtlCol="0">
            <a:spAutoFit/>
          </a:bodyPr>
          <a:lstStyle/>
          <a:p>
            <a:r>
              <a:rPr lang="en-US" sz="2000" b="1" dirty="0"/>
              <a:t>B</a:t>
            </a:r>
            <a:endParaRPr lang="en-US" b="1" dirty="0"/>
          </a:p>
        </p:txBody>
      </p:sp>
      <p:sp>
        <p:nvSpPr>
          <p:cNvPr id="18" name="TextBox 17"/>
          <p:cNvSpPr txBox="1"/>
          <p:nvPr/>
        </p:nvSpPr>
        <p:spPr>
          <a:xfrm>
            <a:off x="372532" y="4031349"/>
            <a:ext cx="318052" cy="400110"/>
          </a:xfrm>
          <a:prstGeom prst="rect">
            <a:avLst/>
          </a:prstGeom>
          <a:noFill/>
        </p:spPr>
        <p:txBody>
          <a:bodyPr wrap="square" rtlCol="0">
            <a:spAutoFit/>
          </a:bodyPr>
          <a:lstStyle/>
          <a:p>
            <a:r>
              <a:rPr lang="en-US" sz="2000" b="1" dirty="0"/>
              <a:t>C</a:t>
            </a:r>
            <a:endParaRPr lang="en-US" b="1" dirty="0"/>
          </a:p>
        </p:txBody>
      </p:sp>
      <p:sp>
        <p:nvSpPr>
          <p:cNvPr id="19" name="TextBox 18"/>
          <p:cNvSpPr txBox="1"/>
          <p:nvPr/>
        </p:nvSpPr>
        <p:spPr>
          <a:xfrm>
            <a:off x="5099779" y="2200984"/>
            <a:ext cx="798495" cy="184666"/>
          </a:xfrm>
          <a:prstGeom prst="rect">
            <a:avLst/>
          </a:prstGeom>
          <a:noFill/>
        </p:spPr>
        <p:txBody>
          <a:bodyPr wrap="square" rtlCol="0">
            <a:spAutoFit/>
          </a:bodyPr>
          <a:lstStyle/>
          <a:p>
            <a:r>
              <a:rPr lang="en-US" sz="600" dirty="0" smtClean="0">
                <a:latin typeface="Arial" charset="0"/>
                <a:ea typeface="Arial" charset="0"/>
                <a:cs typeface="Arial" charset="0"/>
              </a:rPr>
              <a:t>High </a:t>
            </a:r>
            <a:r>
              <a:rPr lang="en-US" sz="600" dirty="0" err="1" smtClean="0">
                <a:latin typeface="Arial" charset="0"/>
                <a:ea typeface="Arial" charset="0"/>
                <a:cs typeface="Arial" charset="0"/>
              </a:rPr>
              <a:t>SoM</a:t>
            </a:r>
            <a:r>
              <a:rPr lang="en-US" sz="600" dirty="0" smtClean="0">
                <a:latin typeface="Arial" charset="0"/>
                <a:ea typeface="Arial" charset="0"/>
                <a:cs typeface="Arial" charset="0"/>
              </a:rPr>
              <a:t> score</a:t>
            </a:r>
            <a:endParaRPr lang="en-US" sz="600" dirty="0">
              <a:latin typeface="Arial" charset="0"/>
              <a:ea typeface="Arial" charset="0"/>
              <a:cs typeface="Arial" charset="0"/>
            </a:endParaRPr>
          </a:p>
        </p:txBody>
      </p:sp>
      <p:sp>
        <p:nvSpPr>
          <p:cNvPr id="20" name="TextBox 19"/>
          <p:cNvSpPr txBox="1"/>
          <p:nvPr/>
        </p:nvSpPr>
        <p:spPr>
          <a:xfrm>
            <a:off x="5109383" y="3134918"/>
            <a:ext cx="798495" cy="184666"/>
          </a:xfrm>
          <a:prstGeom prst="rect">
            <a:avLst/>
          </a:prstGeom>
          <a:noFill/>
        </p:spPr>
        <p:txBody>
          <a:bodyPr wrap="square" rtlCol="0">
            <a:spAutoFit/>
          </a:bodyPr>
          <a:lstStyle/>
          <a:p>
            <a:r>
              <a:rPr lang="en-US" sz="600" dirty="0" smtClean="0">
                <a:latin typeface="Arial" charset="0"/>
                <a:ea typeface="Arial" charset="0"/>
                <a:cs typeface="Arial" charset="0"/>
              </a:rPr>
              <a:t>Low </a:t>
            </a:r>
            <a:r>
              <a:rPr lang="en-US" sz="600" dirty="0" err="1" smtClean="0">
                <a:latin typeface="Arial" charset="0"/>
                <a:ea typeface="Arial" charset="0"/>
                <a:cs typeface="Arial" charset="0"/>
              </a:rPr>
              <a:t>SoM</a:t>
            </a:r>
            <a:r>
              <a:rPr lang="en-US" sz="600" dirty="0" smtClean="0">
                <a:latin typeface="Arial" charset="0"/>
                <a:ea typeface="Arial" charset="0"/>
                <a:cs typeface="Arial" charset="0"/>
              </a:rPr>
              <a:t> score</a:t>
            </a:r>
            <a:endParaRPr lang="en-US" sz="600" dirty="0">
              <a:latin typeface="Arial" charset="0"/>
              <a:ea typeface="Arial" charset="0"/>
              <a:cs typeface="Arial" charset="0"/>
            </a:endParaRPr>
          </a:p>
        </p:txBody>
      </p:sp>
      <p:sp>
        <p:nvSpPr>
          <p:cNvPr id="23" name="TextBox 22"/>
          <p:cNvSpPr txBox="1"/>
          <p:nvPr/>
        </p:nvSpPr>
        <p:spPr>
          <a:xfrm>
            <a:off x="2437528" y="2210504"/>
            <a:ext cx="798495" cy="184666"/>
          </a:xfrm>
          <a:prstGeom prst="rect">
            <a:avLst/>
          </a:prstGeom>
          <a:noFill/>
        </p:spPr>
        <p:txBody>
          <a:bodyPr wrap="square" rtlCol="0">
            <a:spAutoFit/>
          </a:bodyPr>
          <a:lstStyle/>
          <a:p>
            <a:r>
              <a:rPr lang="en-US" sz="600" dirty="0" smtClean="0">
                <a:latin typeface="Arial" charset="0"/>
                <a:ea typeface="Arial" charset="0"/>
                <a:cs typeface="Arial" charset="0"/>
              </a:rPr>
              <a:t>High </a:t>
            </a:r>
            <a:r>
              <a:rPr lang="en-US" sz="600" dirty="0" err="1" smtClean="0">
                <a:latin typeface="Arial" charset="0"/>
                <a:ea typeface="Arial" charset="0"/>
                <a:cs typeface="Arial" charset="0"/>
              </a:rPr>
              <a:t>SoM</a:t>
            </a:r>
            <a:r>
              <a:rPr lang="en-US" sz="600" dirty="0" smtClean="0">
                <a:latin typeface="Arial" charset="0"/>
                <a:ea typeface="Arial" charset="0"/>
                <a:cs typeface="Arial" charset="0"/>
              </a:rPr>
              <a:t> score</a:t>
            </a:r>
            <a:endParaRPr lang="en-US" sz="600" dirty="0">
              <a:latin typeface="Arial" charset="0"/>
              <a:ea typeface="Arial" charset="0"/>
              <a:cs typeface="Arial" charset="0"/>
            </a:endParaRPr>
          </a:p>
        </p:txBody>
      </p:sp>
      <p:sp>
        <p:nvSpPr>
          <p:cNvPr id="24" name="TextBox 23"/>
          <p:cNvSpPr txBox="1"/>
          <p:nvPr/>
        </p:nvSpPr>
        <p:spPr>
          <a:xfrm>
            <a:off x="2447132" y="3144438"/>
            <a:ext cx="798495" cy="184666"/>
          </a:xfrm>
          <a:prstGeom prst="rect">
            <a:avLst/>
          </a:prstGeom>
          <a:noFill/>
        </p:spPr>
        <p:txBody>
          <a:bodyPr wrap="square" rtlCol="0">
            <a:spAutoFit/>
          </a:bodyPr>
          <a:lstStyle/>
          <a:p>
            <a:r>
              <a:rPr lang="en-US" sz="600" dirty="0" smtClean="0">
                <a:latin typeface="Arial" charset="0"/>
                <a:ea typeface="Arial" charset="0"/>
                <a:cs typeface="Arial" charset="0"/>
              </a:rPr>
              <a:t>Low </a:t>
            </a:r>
            <a:r>
              <a:rPr lang="en-US" sz="600" dirty="0" err="1" smtClean="0">
                <a:latin typeface="Arial" charset="0"/>
                <a:ea typeface="Arial" charset="0"/>
                <a:cs typeface="Arial" charset="0"/>
              </a:rPr>
              <a:t>SoM</a:t>
            </a:r>
            <a:r>
              <a:rPr lang="en-US" sz="600" dirty="0" smtClean="0">
                <a:latin typeface="Arial" charset="0"/>
                <a:ea typeface="Arial" charset="0"/>
                <a:cs typeface="Arial" charset="0"/>
              </a:rPr>
              <a:t> score</a:t>
            </a:r>
            <a:endParaRPr lang="en-US" sz="600" dirty="0">
              <a:latin typeface="Arial" charset="0"/>
              <a:ea typeface="Arial" charset="0"/>
              <a:cs typeface="Arial" charset="0"/>
            </a:endParaRPr>
          </a:p>
        </p:txBody>
      </p:sp>
      <p:sp>
        <p:nvSpPr>
          <p:cNvPr id="27" name="TextBox 26"/>
          <p:cNvSpPr txBox="1">
            <a:spLocks/>
          </p:cNvSpPr>
          <p:nvPr/>
        </p:nvSpPr>
        <p:spPr>
          <a:xfrm>
            <a:off x="2509759" y="1186282"/>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smtClean="0">
                <a:latin typeface="Arial" charset="0"/>
                <a:ea typeface="Arial" charset="0"/>
                <a:cs typeface="Arial" charset="0"/>
              </a:rPr>
              <a:t>1</a:t>
            </a:r>
            <a:endParaRPr lang="en-US" sz="700" dirty="0">
              <a:latin typeface="Arial" charset="0"/>
              <a:ea typeface="Arial" charset="0"/>
              <a:cs typeface="Arial" charset="0"/>
            </a:endParaRPr>
          </a:p>
        </p:txBody>
      </p:sp>
      <p:sp>
        <p:nvSpPr>
          <p:cNvPr id="28" name="TextBox 27"/>
          <p:cNvSpPr txBox="1">
            <a:spLocks/>
          </p:cNvSpPr>
          <p:nvPr/>
        </p:nvSpPr>
        <p:spPr>
          <a:xfrm>
            <a:off x="2389214" y="490076"/>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9" name="TextBox 28"/>
          <p:cNvSpPr txBox="1">
            <a:spLocks/>
          </p:cNvSpPr>
          <p:nvPr/>
        </p:nvSpPr>
        <p:spPr>
          <a:xfrm>
            <a:off x="2959109" y="359271"/>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30" name="TextBox 29"/>
          <p:cNvSpPr txBox="1">
            <a:spLocks/>
          </p:cNvSpPr>
          <p:nvPr/>
        </p:nvSpPr>
        <p:spPr>
          <a:xfrm>
            <a:off x="3290878" y="798623"/>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31" name="TextBox 30"/>
          <p:cNvSpPr txBox="1">
            <a:spLocks/>
          </p:cNvSpPr>
          <p:nvPr/>
        </p:nvSpPr>
        <p:spPr>
          <a:xfrm>
            <a:off x="721980" y="3075858"/>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smtClean="0">
                <a:latin typeface="Arial" charset="0"/>
                <a:ea typeface="Arial" charset="0"/>
                <a:cs typeface="Arial" charset="0"/>
              </a:rPr>
              <a:t>1</a:t>
            </a:r>
            <a:endParaRPr lang="en-US" sz="700" dirty="0">
              <a:latin typeface="Arial" charset="0"/>
              <a:ea typeface="Arial" charset="0"/>
              <a:cs typeface="Arial" charset="0"/>
            </a:endParaRPr>
          </a:p>
        </p:txBody>
      </p:sp>
      <p:sp>
        <p:nvSpPr>
          <p:cNvPr id="32" name="TextBox 31"/>
          <p:cNvSpPr txBox="1">
            <a:spLocks/>
          </p:cNvSpPr>
          <p:nvPr/>
        </p:nvSpPr>
        <p:spPr>
          <a:xfrm>
            <a:off x="690584" y="2279083"/>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33" name="TextBox 32"/>
          <p:cNvSpPr txBox="1">
            <a:spLocks/>
          </p:cNvSpPr>
          <p:nvPr/>
        </p:nvSpPr>
        <p:spPr>
          <a:xfrm>
            <a:off x="1054110" y="2761039"/>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34" name="TextBox 33"/>
          <p:cNvSpPr txBox="1">
            <a:spLocks/>
          </p:cNvSpPr>
          <p:nvPr/>
        </p:nvSpPr>
        <p:spPr>
          <a:xfrm>
            <a:off x="1524487" y="3245464"/>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35" name="TextBox 34"/>
          <p:cNvSpPr txBox="1">
            <a:spLocks/>
          </p:cNvSpPr>
          <p:nvPr/>
        </p:nvSpPr>
        <p:spPr>
          <a:xfrm>
            <a:off x="3454297" y="3049859"/>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smtClean="0">
                <a:solidFill>
                  <a:schemeClr val="bg1"/>
                </a:solidFill>
                <a:latin typeface="Arial" charset="0"/>
                <a:ea typeface="Arial" charset="0"/>
                <a:cs typeface="Arial" charset="0"/>
              </a:rPr>
              <a:t>1</a:t>
            </a:r>
            <a:endParaRPr lang="en-US" sz="700" dirty="0">
              <a:solidFill>
                <a:schemeClr val="bg1"/>
              </a:solidFill>
              <a:latin typeface="Arial" charset="0"/>
              <a:ea typeface="Arial" charset="0"/>
              <a:cs typeface="Arial" charset="0"/>
            </a:endParaRPr>
          </a:p>
        </p:txBody>
      </p:sp>
      <p:sp>
        <p:nvSpPr>
          <p:cNvPr id="36" name="TextBox 35"/>
          <p:cNvSpPr txBox="1">
            <a:spLocks/>
          </p:cNvSpPr>
          <p:nvPr/>
        </p:nvSpPr>
        <p:spPr>
          <a:xfrm>
            <a:off x="3373878" y="2247636"/>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solidFill>
                  <a:schemeClr val="bg1"/>
                </a:solidFill>
                <a:latin typeface="Arial" charset="0"/>
                <a:ea typeface="Arial" charset="0"/>
                <a:cs typeface="Arial" charset="0"/>
              </a:rPr>
              <a:t>2</a:t>
            </a:r>
          </a:p>
        </p:txBody>
      </p:sp>
      <p:sp>
        <p:nvSpPr>
          <p:cNvPr id="37" name="TextBox 36"/>
          <p:cNvSpPr txBox="1">
            <a:spLocks/>
          </p:cNvSpPr>
          <p:nvPr/>
        </p:nvSpPr>
        <p:spPr>
          <a:xfrm>
            <a:off x="3724759" y="2691704"/>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solidFill>
                  <a:schemeClr val="bg1"/>
                </a:solidFill>
                <a:latin typeface="Arial" charset="0"/>
                <a:ea typeface="Arial" charset="0"/>
                <a:cs typeface="Arial" charset="0"/>
              </a:rPr>
              <a:t>3</a:t>
            </a:r>
          </a:p>
        </p:txBody>
      </p:sp>
      <p:sp>
        <p:nvSpPr>
          <p:cNvPr id="38" name="TextBox 37"/>
          <p:cNvSpPr txBox="1">
            <a:spLocks/>
          </p:cNvSpPr>
          <p:nvPr/>
        </p:nvSpPr>
        <p:spPr>
          <a:xfrm>
            <a:off x="4208458" y="3227251"/>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solidFill>
                  <a:schemeClr val="bg1"/>
                </a:solidFill>
                <a:latin typeface="Arial" charset="0"/>
                <a:ea typeface="Arial" charset="0"/>
                <a:cs typeface="Arial" charset="0"/>
              </a:rPr>
              <a:t>4</a:t>
            </a:r>
          </a:p>
        </p:txBody>
      </p:sp>
    </p:spTree>
    <p:extLst>
      <p:ext uri="{BB962C8B-B14F-4D97-AF65-F5344CB8AC3E}">
        <p14:creationId xmlns:p14="http://schemas.microsoft.com/office/powerpoint/2010/main" val="200680522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2644</TotalTime>
  <Words>729</Words>
  <Application>Microsoft Macintosh PowerPoint</Application>
  <PresentationFormat>Custom</PresentationFormat>
  <Paragraphs>56</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Calibri</vt:lpstr>
      <vt:lpstr>Calibri Light</vt:lpstr>
      <vt:lpstr>Arial</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Paul, Steffan Bradley</dc:creator>
  <cp:lastModifiedBy>Paul, Steffan Bradley</cp:lastModifiedBy>
  <cp:revision>28</cp:revision>
  <dcterms:created xsi:type="dcterms:W3CDTF">2019-03-06T01:38:28Z</dcterms:created>
  <dcterms:modified xsi:type="dcterms:W3CDTF">2019-03-08T02:10:27Z</dcterms:modified>
</cp:coreProperties>
</file>

<file path=docProps/thumbnail.jpeg>
</file>